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Slides/notesSlide13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10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4.xml" ContentType="application/vnd.openxmlformats-officedocument.presentationml.notesSlide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slideLayouts/slideLayout3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0" r:id="rId2"/>
    <p:sldMasterId id="2147483651" r:id="rId3"/>
  </p:sldMasterIdLst>
  <p:notesMasterIdLst>
    <p:notesMasterId r:id="rId17"/>
  </p:notesMasterIdLst>
  <p:handoutMasterIdLst>
    <p:handoutMasterId r:id="rId18"/>
  </p:handoutMasterIdLst>
  <p:sldIdLst>
    <p:sldId id="432" r:id="rId4"/>
    <p:sldId id="441" r:id="rId5"/>
    <p:sldId id="434" r:id="rId6"/>
    <p:sldId id="439" r:id="rId7"/>
    <p:sldId id="442" r:id="rId8"/>
    <p:sldId id="443" r:id="rId9"/>
    <p:sldId id="444" r:id="rId10"/>
    <p:sldId id="446" r:id="rId11"/>
    <p:sldId id="445" r:id="rId12"/>
    <p:sldId id="420" r:id="rId13"/>
    <p:sldId id="433" r:id="rId14"/>
    <p:sldId id="447" r:id="rId15"/>
    <p:sldId id="440" r:id="rId16"/>
  </p:sldIdLst>
  <p:sldSz cx="9144000" cy="6858000" type="screen4x3"/>
  <p:notesSz cx="6797675" cy="9926638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Rdg Vesta" pitchFamily="50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Rdg Vesta" pitchFamily="50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Rdg Vesta" pitchFamily="50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Rdg Vesta" pitchFamily="50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Rdg Vesta" pitchFamily="50" charset="0"/>
        <a:ea typeface="+mn-ea"/>
        <a:cs typeface="+mn-cs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Rdg Vesta" pitchFamily="50" charset="0"/>
        <a:ea typeface="+mn-ea"/>
        <a:cs typeface="+mn-cs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Rdg Vesta" pitchFamily="50" charset="0"/>
        <a:ea typeface="+mn-ea"/>
        <a:cs typeface="+mn-cs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Rdg Vesta" pitchFamily="50" charset="0"/>
        <a:ea typeface="+mn-ea"/>
        <a:cs typeface="+mn-cs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Rdg Vesta" pitchFamily="50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1D0A"/>
    <a:srgbClr val="FF0066"/>
    <a:srgbClr val="D799A1"/>
    <a:srgbClr val="D1C1A3"/>
    <a:srgbClr val="BF0071"/>
    <a:srgbClr val="7EAF35"/>
    <a:srgbClr val="194B8D"/>
    <a:srgbClr val="981D0A"/>
    <a:srgbClr val="A3B7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51" autoAdjust="0"/>
    <p:restoredTop sz="84111" autoAdjust="0"/>
  </p:normalViewPr>
  <p:slideViewPr>
    <p:cSldViewPr>
      <p:cViewPr varScale="1">
        <p:scale>
          <a:sx n="84" d="100"/>
          <a:sy n="84" d="100"/>
        </p:scale>
        <p:origin x="-1200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customXml" Target="../customXml/item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customXml" Target="../customXml/item2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customXml" Target="../customXml/item1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46400" cy="49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79" tIns="46088" rIns="92179" bIns="46088" numCol="1" anchor="ctr" anchorCtr="0" compatLnSpc="1">
            <a:prstTxWarp prst="textNoShape">
              <a:avLst/>
            </a:prstTxWarp>
          </a:bodyPr>
          <a:lstStyle>
            <a:lvl1pPr defTabSz="922174">
              <a:defRPr sz="12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597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6" y="0"/>
            <a:ext cx="2946400" cy="49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79" tIns="46088" rIns="92179" bIns="46088" numCol="1" anchor="ctr" anchorCtr="0" compatLnSpc="1">
            <a:prstTxWarp prst="textNoShape">
              <a:avLst/>
            </a:prstTxWarp>
          </a:bodyPr>
          <a:lstStyle>
            <a:lvl1pPr algn="r" defTabSz="922174">
              <a:defRPr sz="12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597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429833"/>
            <a:ext cx="2946400" cy="4968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79" tIns="46088" rIns="92179" bIns="46088" numCol="1" anchor="b" anchorCtr="0" compatLnSpc="1">
            <a:prstTxWarp prst="textNoShape">
              <a:avLst/>
            </a:prstTxWarp>
          </a:bodyPr>
          <a:lstStyle>
            <a:lvl1pPr defTabSz="922174">
              <a:defRPr sz="12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597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6" y="9429833"/>
            <a:ext cx="2946400" cy="4968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79" tIns="46088" rIns="92179" bIns="46088" numCol="1" anchor="b" anchorCtr="0" compatLnSpc="1">
            <a:prstTxWarp prst="textNoShape">
              <a:avLst/>
            </a:prstTxWarp>
          </a:bodyPr>
          <a:lstStyle>
            <a:lvl1pPr algn="r" defTabSz="922174">
              <a:defRPr sz="12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B766A155-AC7B-4DF7-AC3F-E13B6588C66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7778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46400" cy="49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79" tIns="46088" rIns="92179" bIns="46088" numCol="1" anchor="t" anchorCtr="0" compatLnSpc="1">
            <a:prstTxWarp prst="textNoShape">
              <a:avLst/>
            </a:prstTxWarp>
          </a:bodyPr>
          <a:lstStyle>
            <a:lvl1pPr defTabSz="922174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9" y="0"/>
            <a:ext cx="2946400" cy="49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79" tIns="46088" rIns="92179" bIns="46088" numCol="1" anchor="t" anchorCtr="0" compatLnSpc="1">
            <a:prstTxWarp prst="textNoShape">
              <a:avLst/>
            </a:prstTxWarp>
          </a:bodyPr>
          <a:lstStyle>
            <a:lvl1pPr algn="r" defTabSz="922174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63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5988" y="742950"/>
            <a:ext cx="4965700" cy="3725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2" y="4715711"/>
            <a:ext cx="5438775" cy="4466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79" tIns="46088" rIns="92179" bIns="4608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 smtClean="0"/>
              <a:t>Click to edit Master text styles</a:t>
            </a:r>
          </a:p>
          <a:p>
            <a:pPr lvl="1"/>
            <a:r>
              <a:rPr lang="en-GB" noProof="0" smtClean="0"/>
              <a:t>Second level</a:t>
            </a:r>
          </a:p>
          <a:p>
            <a:pPr lvl="2"/>
            <a:r>
              <a:rPr lang="en-GB" noProof="0" smtClean="0"/>
              <a:t>Third level</a:t>
            </a:r>
          </a:p>
          <a:p>
            <a:pPr lvl="3"/>
            <a:r>
              <a:rPr lang="en-GB" noProof="0" smtClean="0"/>
              <a:t>Fourth level</a:t>
            </a:r>
          </a:p>
          <a:p>
            <a:pPr lvl="4"/>
            <a:r>
              <a:rPr lang="en-GB" noProof="0" smtClean="0"/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28243"/>
            <a:ext cx="2946400" cy="49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79" tIns="46088" rIns="92179" bIns="46088" numCol="1" anchor="b" anchorCtr="0" compatLnSpc="1">
            <a:prstTxWarp prst="textNoShape">
              <a:avLst/>
            </a:prstTxWarp>
          </a:bodyPr>
          <a:lstStyle>
            <a:lvl1pPr defTabSz="922174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9" y="9428243"/>
            <a:ext cx="2946400" cy="49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79" tIns="46088" rIns="92179" bIns="46088" numCol="1" anchor="b" anchorCtr="0" compatLnSpc="1">
            <a:prstTxWarp prst="textNoShape">
              <a:avLst/>
            </a:prstTxWarp>
          </a:bodyPr>
          <a:lstStyle>
            <a:lvl1pPr algn="r" defTabSz="922174">
              <a:defRPr sz="1200">
                <a:latin typeface="Arial" charset="0"/>
              </a:defRPr>
            </a:lvl1pPr>
          </a:lstStyle>
          <a:p>
            <a:pPr>
              <a:defRPr/>
            </a:pPr>
            <a:fld id="{85AC2ADB-F221-41B7-9CC0-6216EA3A0C5A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332602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Good afternoon. It is my pleasure</a:t>
            </a:r>
            <a:r>
              <a:rPr lang="en-GB" baseline="0" dirty="0" smtClean="0"/>
              <a:t> to give this talk. My name is Hong Wei from the Department of Computer Science, University of Reading. My research area is computer vision. I have been working in this area over 20 year. Today I’ll use 10 minutes to briefly explain to you what Computer Vision is. 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DB805-8BF7-47B5-B5FB-292FECAF2630}" type="slidenum">
              <a:rPr lang="en-GB" altLang="en-US" smtClean="0"/>
              <a:pPr/>
              <a:t>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043778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Airborne</a:t>
            </a:r>
            <a:r>
              <a:rPr lang="en-GB" baseline="0" dirty="0" smtClean="0"/>
              <a:t> Lidar provides us surface height information. We call its DSM (digital surface model). We developed algorithms to extract DTM (digital terrain model).</a:t>
            </a:r>
          </a:p>
          <a:p>
            <a:r>
              <a:rPr lang="en-GB" baseline="0" dirty="0" smtClean="0"/>
              <a:t>Associated with RGB and near infrared images, we developed algorithms for land-cover classification.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AC2ADB-F221-41B7-9CC0-6216EA3A0C5A}" type="slidenum">
              <a:rPr lang="en-GB" smtClean="0"/>
              <a:pPr>
                <a:defRPr/>
              </a:pPr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97240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For example, (points 1&amp;2)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AC2ADB-F221-41B7-9CC0-6216EA3A0C5A}" type="slidenum">
              <a:rPr lang="en-GB" smtClean="0"/>
              <a:pPr>
                <a:defRPr/>
              </a:pPr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2758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We also worked</a:t>
            </a:r>
            <a:r>
              <a:rPr lang="en-GB" baseline="0" dirty="0" smtClean="0"/>
              <a:t> on s</a:t>
            </a:r>
            <a:r>
              <a:rPr lang="en-GB" dirty="0" smtClean="0"/>
              <a:t>atellite images for some</a:t>
            </a:r>
            <a:r>
              <a:rPr lang="en-GB" baseline="0" dirty="0" smtClean="0"/>
              <a:t> applications. </a:t>
            </a:r>
          </a:p>
          <a:p>
            <a:r>
              <a:rPr lang="en-GB" baseline="0" dirty="0" smtClean="0"/>
              <a:t>(point 1)</a:t>
            </a:r>
          </a:p>
          <a:p>
            <a:r>
              <a:rPr lang="en-GB" baseline="0" dirty="0" smtClean="0"/>
              <a:t>(point 2)</a:t>
            </a:r>
            <a:r>
              <a:rPr lang="en-GB" dirty="0" smtClean="0"/>
              <a:t>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AC2ADB-F221-41B7-9CC0-6216EA3A0C5A}" type="slidenum">
              <a:rPr lang="en-GB" smtClean="0"/>
              <a:pPr>
                <a:defRPr/>
              </a:pPr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83534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AC2ADB-F221-41B7-9CC0-6216EA3A0C5A}" type="slidenum">
              <a:rPr lang="en-GB" smtClean="0"/>
              <a:pPr>
                <a:defRPr/>
              </a:pPr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8887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First of all, I shall answer the question: what is computer vision.</a:t>
            </a:r>
          </a:p>
          <a:p>
            <a:r>
              <a:rPr lang="en-GB" dirty="0" smtClean="0"/>
              <a:t>Then briefly</a:t>
            </a:r>
            <a:r>
              <a:rPr lang="en-GB" baseline="0" dirty="0" smtClean="0"/>
              <a:t> explain the relationship between computer vision, machine learning, and artificial intelligence. People may be confused time by time with these phrases. </a:t>
            </a:r>
          </a:p>
          <a:p>
            <a:r>
              <a:rPr lang="en-GB" baseline="0" dirty="0" smtClean="0"/>
              <a:t>The main work of computer vision is image analysis and pattern classification. And finally </a:t>
            </a:r>
            <a:r>
              <a:rPr lang="en-GB" baseline="0" dirty="0" smtClean="0"/>
              <a:t>give a few examples of our previous research (applications) in remotely sensed data understanding, which may be related to today’s topic.  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AC2ADB-F221-41B7-9CC0-6216EA3A0C5A}" type="slidenum">
              <a:rPr lang="en-GB" smtClean="0"/>
              <a:pPr>
                <a:defRPr/>
              </a:pPr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0523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In the human vision, we use our eyes to capture images</a:t>
            </a:r>
            <a:r>
              <a:rPr lang="en-GB" baseline="0" dirty="0" smtClean="0"/>
              <a:t> in, and our brain to interpret what information contains in the images</a:t>
            </a:r>
          </a:p>
          <a:p>
            <a:r>
              <a:rPr lang="en-GB" baseline="0" dirty="0" smtClean="0"/>
              <a:t>In a computer vision system, cameras work as our eyes to capture images in to a computer, then the computer works as our brain to fulfil the task of image understanding and interpretation. 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AC2ADB-F221-41B7-9CC0-6216EA3A0C5A}" type="slidenum">
              <a:rPr lang="en-GB" smtClean="0"/>
              <a:pPr>
                <a:defRPr/>
              </a:pPr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04537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You</a:t>
            </a:r>
            <a:r>
              <a:rPr lang="en-GB" baseline="0" dirty="0" smtClean="0"/>
              <a:t> may ask what the relationship is between CV, ML, and AI. </a:t>
            </a:r>
          </a:p>
          <a:p>
            <a:r>
              <a:rPr lang="en-GB" baseline="0" dirty="0" smtClean="0"/>
              <a:t>Computer vision and machine learning are two separate domains. They are overlapped when computer vision requires “cognition”. </a:t>
            </a:r>
          </a:p>
          <a:p>
            <a:r>
              <a:rPr lang="en-GB" baseline="0" dirty="0" smtClean="0"/>
              <a:t>Deep learning is a branch of machine learning. It becomes popular in recent year. It also overlaps with computer vision. </a:t>
            </a:r>
            <a:endParaRPr lang="en-GB" dirty="0" smtClean="0"/>
          </a:p>
          <a:p>
            <a:r>
              <a:rPr lang="en-GB" dirty="0" smtClean="0"/>
              <a:t>Artificial</a:t>
            </a:r>
            <a:r>
              <a:rPr lang="en-GB" baseline="0" dirty="0" smtClean="0"/>
              <a:t> </a:t>
            </a:r>
            <a:r>
              <a:rPr lang="en-GB" baseline="0" dirty="0" smtClean="0"/>
              <a:t>intelligence covers p</a:t>
            </a:r>
            <a:r>
              <a:rPr lang="en-GB" dirty="0" smtClean="0"/>
              <a:t>hycology, biology, neuroscience,</a:t>
            </a:r>
            <a:r>
              <a:rPr lang="en-GB" baseline="0" dirty="0" smtClean="0"/>
              <a:t> social science, and many more.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AC2ADB-F221-41B7-9CC0-6216EA3A0C5A}" type="slidenum">
              <a:rPr lang="en-GB" smtClean="0"/>
              <a:pPr>
                <a:defRPr/>
              </a:pPr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8227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Ok, let’s back to the computer vision system.</a:t>
            </a:r>
          </a:p>
          <a:p>
            <a:r>
              <a:rPr lang="en-GB" dirty="0" smtClean="0"/>
              <a:t>As we can see a computer vision system includes ….(the first point).</a:t>
            </a:r>
          </a:p>
          <a:p>
            <a:r>
              <a:rPr lang="en-GB" dirty="0" smtClean="0"/>
              <a:t>In the compute</a:t>
            </a:r>
            <a:r>
              <a:rPr lang="en-GB" baseline="0" dirty="0" smtClean="0"/>
              <a:t> vision community, we refer the perception part as low-level vision, whilst the cognition part as high-level vision.</a:t>
            </a:r>
          </a:p>
          <a:p>
            <a:r>
              <a:rPr lang="en-GB" baseline="0" dirty="0" smtClean="0"/>
              <a:t>As we have mentioned, the core of ….(the second point).</a:t>
            </a:r>
          </a:p>
          <a:p>
            <a:r>
              <a:rPr lang="en-GB" baseline="0" dirty="0" smtClean="0"/>
              <a:t>(the third point ) The high-level vision concerns image analysis, understanding, and interpretation. Importantly in an automatic or semi-automatic manner. </a:t>
            </a:r>
          </a:p>
          <a:p>
            <a:r>
              <a:rPr lang="en-GB" baseline="0" dirty="0" smtClean="0"/>
              <a:t>Majority of computer vision researchers are working on high-level vision. 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AC2ADB-F221-41B7-9CC0-6216EA3A0C5A}" type="slidenum">
              <a:rPr lang="en-GB" smtClean="0"/>
              <a:pPr>
                <a:defRPr/>
              </a:pPr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21930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For image analysis, the main tasks are …… (the first point)</a:t>
            </a:r>
          </a:p>
          <a:p>
            <a:r>
              <a:rPr lang="en-GB" dirty="0" smtClean="0"/>
              <a:t>(the second point)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AC2ADB-F221-41B7-9CC0-6216EA3A0C5A}" type="slidenum">
              <a:rPr lang="en-GB" smtClean="0"/>
              <a:pPr>
                <a:defRPr/>
              </a:pPr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92971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Visual intelligence is</a:t>
            </a:r>
            <a:r>
              <a:rPr lang="en-GB" baseline="0" dirty="0" smtClean="0"/>
              <a:t> to build </a:t>
            </a:r>
            <a:r>
              <a:rPr lang="en-GB" dirty="0" smtClean="0"/>
              <a:t> intelligence in the computer vision system</a:t>
            </a:r>
            <a:r>
              <a:rPr lang="en-GB" baseline="0" dirty="0" smtClean="0"/>
              <a:t> for pattern classification. That is where machine learning involves. </a:t>
            </a:r>
          </a:p>
          <a:p>
            <a:r>
              <a:rPr lang="en-GB" baseline="0" dirty="0" smtClean="0"/>
              <a:t>Although we don’t exactly know how the human vision system works, we do know that learning processes are in place. </a:t>
            </a:r>
          </a:p>
          <a:p>
            <a:r>
              <a:rPr lang="en-GB" baseline="0" dirty="0" smtClean="0"/>
              <a:t>(Points 1, 2, and 3) </a:t>
            </a:r>
            <a:endParaRPr lang="en-GB" dirty="0" smtClean="0"/>
          </a:p>
          <a:p>
            <a:r>
              <a:rPr lang="en-GB" dirty="0" smtClean="0"/>
              <a:t>Again</a:t>
            </a:r>
            <a:r>
              <a:rPr lang="en-GB" dirty="0" smtClean="0"/>
              <a:t>, many </a:t>
            </a:r>
            <a:r>
              <a:rPr lang="en-GB" dirty="0" smtClean="0"/>
              <a:t>algorithms </a:t>
            </a:r>
            <a:r>
              <a:rPr lang="en-GB" dirty="0" smtClean="0"/>
              <a:t>are used for modelling</a:t>
            </a:r>
            <a:r>
              <a:rPr lang="en-GB" baseline="0" dirty="0" smtClean="0"/>
              <a:t> data in the training and testing processes. The state of the arts is deep learning.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AC2ADB-F221-41B7-9CC0-6216EA3A0C5A}" type="slidenum">
              <a:rPr lang="en-GB" smtClean="0"/>
              <a:pPr>
                <a:defRPr/>
              </a:pPr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92121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AC2ADB-F221-41B7-9CC0-6216EA3A0C5A}" type="slidenum">
              <a:rPr lang="en-GB" smtClean="0"/>
              <a:pPr>
                <a:defRPr/>
              </a:pPr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14033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I’ll quickly go</a:t>
            </a:r>
            <a:r>
              <a:rPr lang="en-GB" baseline="0" dirty="0" smtClean="0"/>
              <a:t> through a few examples from our previous work concerning computer vision for remotely sensed data understanding.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5AC2ADB-F221-41B7-9CC0-6216EA3A0C5A}" type="slidenum">
              <a:rPr lang="en-GB" smtClean="0"/>
              <a:pPr>
                <a:defRPr/>
              </a:pPr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6953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2" descr="Device-black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24750" y="433388"/>
            <a:ext cx="1184275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18"/>
          <p:cNvSpPr>
            <a:spLocks noChangeArrowheads="1"/>
          </p:cNvSpPr>
          <p:nvPr/>
        </p:nvSpPr>
        <p:spPr bwMode="auto">
          <a:xfrm>
            <a:off x="3851920" y="6381750"/>
            <a:ext cx="3533775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Rectangle 33"/>
          <p:cNvSpPr>
            <a:spLocks noChangeArrowheads="1"/>
          </p:cNvSpPr>
          <p:nvPr/>
        </p:nvSpPr>
        <p:spPr bwMode="hidden">
          <a:xfrm>
            <a:off x="7343775" y="0"/>
            <a:ext cx="1800225" cy="1125538"/>
          </a:xfrm>
          <a:prstGeom prst="rect">
            <a:avLst/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/>
          </a:p>
        </p:txBody>
      </p:sp>
      <p:pic>
        <p:nvPicPr>
          <p:cNvPr id="8" name="Picture 34" descr="Device-blu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hidden">
          <a:xfrm>
            <a:off x="7524750" y="438150"/>
            <a:ext cx="1184275" cy="385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83" name="Rectangle 11"/>
          <p:cNvSpPr>
            <a:spLocks noGrp="1" noChangeArrowheads="1"/>
          </p:cNvSpPr>
          <p:nvPr>
            <p:ph type="ctrTitle"/>
          </p:nvPr>
        </p:nvSpPr>
        <p:spPr>
          <a:xfrm>
            <a:off x="755650" y="1166813"/>
            <a:ext cx="7920038" cy="2387600"/>
          </a:xfrm>
        </p:spPr>
        <p:txBody>
          <a:bodyPr wrap="square"/>
          <a:lstStyle>
            <a:lvl1pPr>
              <a:lnSpc>
                <a:spcPct val="90000"/>
              </a:lnSpc>
              <a:tabLst>
                <a:tab pos="4038600" algn="l"/>
              </a:tabLst>
              <a:defRPr sz="86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084" name="Rectangle 12"/>
          <p:cNvSpPr>
            <a:spLocks noGrp="1" noChangeArrowheads="1"/>
          </p:cNvSpPr>
          <p:nvPr>
            <p:ph type="subTitle" idx="1"/>
          </p:nvPr>
        </p:nvSpPr>
        <p:spPr>
          <a:xfrm>
            <a:off x="755650" y="3552825"/>
            <a:ext cx="7920038" cy="1476375"/>
          </a:xfrm>
        </p:spPr>
        <p:txBody>
          <a:bodyPr/>
          <a:lstStyle>
            <a:lvl1pPr marL="0" indent="0">
              <a:buFontTx/>
              <a:buNone/>
              <a:defRPr sz="3600">
                <a:solidFill>
                  <a:srgbClr val="A3B7D1"/>
                </a:solidFill>
              </a:defRPr>
            </a:lvl1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9" name="Rectangle 17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6012160" y="6237312"/>
            <a:ext cx="2880246" cy="404665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A86ED2-9A22-4181-B2B1-70A1AF41B547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04013" y="274638"/>
            <a:ext cx="1982787" cy="56689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5650" y="274638"/>
            <a:ext cx="5795963" cy="56689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30DB58-AA7C-409A-B67E-7092061C9F2D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 bwMode="hidden">
          <a:xfrm>
            <a:off x="0" y="4572000"/>
            <a:ext cx="9144000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pic>
        <p:nvPicPr>
          <p:cNvPr id="22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58" t="424" r="7953" b="22234"/>
          <a:stretch>
            <a:fillRect/>
          </a:stretch>
        </p:blipFill>
        <p:spPr bwMode="auto">
          <a:xfrm>
            <a:off x="0" y="2286000"/>
            <a:ext cx="914400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Rectangle 22"/>
          <p:cNvSpPr/>
          <p:nvPr userDrawn="1"/>
        </p:nvSpPr>
        <p:spPr bwMode="hidden">
          <a:xfrm>
            <a:off x="0" y="0"/>
            <a:ext cx="9144000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25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2286000"/>
            <a:ext cx="9144000" cy="2286000"/>
          </a:xfrm>
          <a:ln>
            <a:noFill/>
          </a:ln>
        </p:spPr>
        <p:txBody>
          <a:bodyPr/>
          <a:lstStyle/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3084" name="Rectangle 12"/>
          <p:cNvSpPr>
            <a:spLocks noGrp="1" noChangeArrowheads="1"/>
          </p:cNvSpPr>
          <p:nvPr>
            <p:ph type="subTitle" idx="1"/>
          </p:nvPr>
        </p:nvSpPr>
        <p:spPr>
          <a:xfrm>
            <a:off x="424800" y="4653136"/>
            <a:ext cx="7920038" cy="925512"/>
          </a:xfrm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 smtClean="0"/>
              <a:t>Click to edit Master subtitle style</a:t>
            </a:r>
            <a:endParaRPr lang="en-GB" altLang="en-US" noProof="0" dirty="0" smtClean="0"/>
          </a:p>
        </p:txBody>
      </p:sp>
      <p:sp>
        <p:nvSpPr>
          <p:cNvPr id="2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028525" y="6237312"/>
            <a:ext cx="676275" cy="25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fld id="{44C01B32-D1A0-401C-8867-70456BBB1E87}" type="slidenum">
              <a:rPr lang="en-GB" altLang="en-US" smtClean="0"/>
              <a:pPr/>
              <a:t>‹#›</a:t>
            </a:fld>
            <a:endParaRPr lang="en-GB" altLang="en-US" dirty="0"/>
          </a:p>
        </p:txBody>
      </p:sp>
      <p:sp>
        <p:nvSpPr>
          <p:cNvPr id="29" name="Date Placeholder 1"/>
          <p:cNvSpPr>
            <a:spLocks noGrp="1"/>
          </p:cNvSpPr>
          <p:nvPr>
            <p:ph type="dt" sz="half" idx="2"/>
          </p:nvPr>
        </p:nvSpPr>
        <p:spPr>
          <a:xfrm>
            <a:off x="424800" y="6237312"/>
            <a:ext cx="2133600" cy="252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fld id="{8BC98825-13C7-4691-AD1B-ADB91D0C9739}" type="datetimeFigureOut">
              <a:rPr lang="en-GB" smtClean="0"/>
              <a:pPr/>
              <a:t>06/06/2018</a:t>
            </a:fld>
            <a:endParaRPr lang="en-GB" dirty="0"/>
          </a:p>
        </p:txBody>
      </p:sp>
      <p:pic>
        <p:nvPicPr>
          <p:cNvPr id="32" name="Picture 55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7524750" y="439662"/>
            <a:ext cx="1184275" cy="38432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Rectangle 11"/>
          <p:cNvSpPr>
            <a:spLocks noGrp="1" noChangeArrowheads="1"/>
          </p:cNvSpPr>
          <p:nvPr>
            <p:ph type="ctrTitle"/>
          </p:nvPr>
        </p:nvSpPr>
        <p:spPr>
          <a:xfrm>
            <a:off x="424800" y="1143000"/>
            <a:ext cx="8280000" cy="919800"/>
          </a:xfrm>
        </p:spPr>
        <p:txBody>
          <a:bodyPr wrap="square"/>
          <a:lstStyle>
            <a:lvl1pPr>
              <a:lnSpc>
                <a:spcPct val="90000"/>
              </a:lnSpc>
              <a:tabLst>
                <a:tab pos="4038600" algn="l"/>
              </a:tabLst>
              <a:defRPr sz="4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 smtClean="0"/>
              <a:t>Click to edit Master title style</a:t>
            </a:r>
            <a:endParaRPr lang="en-GB" altLang="en-US" noProof="0" dirty="0" smtClean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17512" y="0"/>
            <a:ext cx="2858344" cy="867106"/>
          </a:xfrm>
          <a:solidFill>
            <a:schemeClr val="accent1"/>
          </a:solidFill>
        </p:spPr>
        <p:txBody>
          <a:bodyPr wrap="square" lIns="72000" tIns="396000" rIns="72000" bIns="36000">
            <a:sp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 smtClean="0"/>
              <a:t>Unit name here, max 2 line, adjust width of box if required</a:t>
            </a:r>
            <a:endParaRPr lang="en-GB" dirty="0"/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237312"/>
            <a:ext cx="2895600" cy="252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 smtClean="0"/>
              <a:t>Copyright University of Reading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588727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 bwMode="hidden">
          <a:xfrm>
            <a:off x="0" y="4572000"/>
            <a:ext cx="9144000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pic>
        <p:nvPicPr>
          <p:cNvPr id="22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58" t="424" r="7953" b="22234"/>
          <a:stretch>
            <a:fillRect/>
          </a:stretch>
        </p:blipFill>
        <p:spPr bwMode="auto">
          <a:xfrm>
            <a:off x="0" y="2286000"/>
            <a:ext cx="914400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Rectangle 22"/>
          <p:cNvSpPr/>
          <p:nvPr userDrawn="1"/>
        </p:nvSpPr>
        <p:spPr bwMode="hidden">
          <a:xfrm>
            <a:off x="0" y="0"/>
            <a:ext cx="9144000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25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2286000"/>
            <a:ext cx="9144000" cy="2286000"/>
          </a:xfrm>
          <a:ln>
            <a:noFill/>
          </a:ln>
        </p:spPr>
        <p:txBody>
          <a:bodyPr/>
          <a:lstStyle/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3084" name="Rectangle 12"/>
          <p:cNvSpPr>
            <a:spLocks noGrp="1" noChangeArrowheads="1"/>
          </p:cNvSpPr>
          <p:nvPr>
            <p:ph type="subTitle" idx="1"/>
          </p:nvPr>
        </p:nvSpPr>
        <p:spPr>
          <a:xfrm>
            <a:off x="424800" y="4653136"/>
            <a:ext cx="7920038" cy="925512"/>
          </a:xfrm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 smtClean="0"/>
              <a:t>Click to edit Master subtitle style</a:t>
            </a:r>
            <a:endParaRPr lang="en-GB" altLang="en-US" noProof="0" dirty="0" smtClean="0"/>
          </a:p>
        </p:txBody>
      </p:sp>
      <p:sp>
        <p:nvSpPr>
          <p:cNvPr id="2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028525" y="6237312"/>
            <a:ext cx="676275" cy="25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fld id="{44C01B32-D1A0-401C-8867-70456BBB1E87}" type="slidenum">
              <a:rPr lang="en-GB" altLang="en-US" smtClean="0"/>
              <a:pPr/>
              <a:t>‹#›</a:t>
            </a:fld>
            <a:endParaRPr lang="en-GB" altLang="en-US" dirty="0"/>
          </a:p>
        </p:txBody>
      </p:sp>
      <p:sp>
        <p:nvSpPr>
          <p:cNvPr id="29" name="Date Placeholder 1"/>
          <p:cNvSpPr>
            <a:spLocks noGrp="1"/>
          </p:cNvSpPr>
          <p:nvPr>
            <p:ph type="dt" sz="half" idx="2"/>
          </p:nvPr>
        </p:nvSpPr>
        <p:spPr>
          <a:xfrm>
            <a:off x="424800" y="6237312"/>
            <a:ext cx="2133600" cy="252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fld id="{8BC98825-13C7-4691-AD1B-ADB91D0C9739}" type="datetimeFigureOut">
              <a:rPr lang="en-GB" smtClean="0"/>
              <a:pPr/>
              <a:t>06/06/2018</a:t>
            </a:fld>
            <a:endParaRPr lang="en-GB" dirty="0"/>
          </a:p>
        </p:txBody>
      </p:sp>
      <p:pic>
        <p:nvPicPr>
          <p:cNvPr id="32" name="Picture 55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7524750" y="439662"/>
            <a:ext cx="1184275" cy="38432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Rectangle 11"/>
          <p:cNvSpPr>
            <a:spLocks noGrp="1" noChangeArrowheads="1"/>
          </p:cNvSpPr>
          <p:nvPr>
            <p:ph type="ctrTitle"/>
          </p:nvPr>
        </p:nvSpPr>
        <p:spPr>
          <a:xfrm>
            <a:off x="424800" y="1143000"/>
            <a:ext cx="8280000" cy="919800"/>
          </a:xfrm>
        </p:spPr>
        <p:txBody>
          <a:bodyPr wrap="square"/>
          <a:lstStyle>
            <a:lvl1pPr>
              <a:lnSpc>
                <a:spcPct val="90000"/>
              </a:lnSpc>
              <a:tabLst>
                <a:tab pos="4038600" algn="l"/>
              </a:tabLst>
              <a:defRPr sz="4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 smtClean="0"/>
              <a:t>Click to edit Master title style</a:t>
            </a:r>
            <a:endParaRPr lang="en-GB" altLang="en-US" noProof="0" dirty="0" smtClean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17512" y="0"/>
            <a:ext cx="2858344" cy="867106"/>
          </a:xfrm>
          <a:solidFill>
            <a:schemeClr val="accent1"/>
          </a:solidFill>
        </p:spPr>
        <p:txBody>
          <a:bodyPr wrap="square" lIns="72000" tIns="396000" rIns="72000" bIns="36000">
            <a:sp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 smtClean="0"/>
              <a:t>Unit name here, max 2 line, adjust width of box if required</a:t>
            </a:r>
            <a:endParaRPr lang="en-GB" dirty="0"/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237312"/>
            <a:ext cx="2895600" cy="252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 smtClean="0"/>
              <a:t>Copyright University of Reading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868803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Rectangle 7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25-26 January 2007</a:t>
            </a:r>
          </a:p>
        </p:txBody>
      </p:sp>
    </p:spTree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7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25-26 January 2007</a:t>
            </a:r>
          </a:p>
        </p:txBody>
      </p:sp>
    </p:spTree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7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25-26 January 2007</a:t>
            </a:r>
          </a:p>
        </p:txBody>
      </p:sp>
    </p:spTree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2475" y="1647825"/>
            <a:ext cx="3884613" cy="4219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89488" y="1647825"/>
            <a:ext cx="3886200" cy="4219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Rectangle 7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25-26 January 2007</a:t>
            </a:r>
          </a:p>
        </p:txBody>
      </p:sp>
    </p:spTree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Rectangle 7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25-26 January 2007</a:t>
            </a:r>
          </a:p>
        </p:txBody>
      </p:sp>
    </p:spTree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Rectangle 7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25-26 January 2007</a:t>
            </a:r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D93074-4683-495C-A5C9-1D068FEC0A17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25-26 January 2007</a:t>
            </a:r>
          </a:p>
        </p:txBody>
      </p:sp>
    </p:spTree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7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25-26 January 2007</a:t>
            </a:r>
          </a:p>
        </p:txBody>
      </p:sp>
    </p:spTree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7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25-26 January 2007</a:t>
            </a:r>
          </a:p>
        </p:txBody>
      </p:sp>
    </p:spTree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7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25-26 January 2007</a:t>
            </a:r>
          </a:p>
        </p:txBody>
      </p:sp>
    </p:spTree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96075" y="320675"/>
            <a:ext cx="1979613" cy="55467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2475" y="320675"/>
            <a:ext cx="5791200" cy="55467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7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25-26 January 2007</a:t>
            </a:r>
          </a:p>
        </p:txBody>
      </p:sp>
    </p:spTree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</p:spTree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EA88A8-5091-40F0-B978-844B40A9B391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</p:spTree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5650" y="1600200"/>
            <a:ext cx="3889375" cy="4343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97425" y="1600200"/>
            <a:ext cx="3889375" cy="4343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AABA65-5A94-4AD7-AC31-C04BBBDA384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F7D9A3-5C52-4A68-9017-4D8CACF66851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Rectangle 1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92E9D7-78CB-4FA1-A2F0-1BA868BD12F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9BA595-9B8F-4733-BDD3-35E745AA13BB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626A1F-7B00-4D99-8104-99508C69246F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A36271-8D49-47E4-9CCB-72421F25064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53" descr="Device-black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7524750" y="438150"/>
            <a:ext cx="1184275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55650" y="274638"/>
            <a:ext cx="6192838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smtClean="0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55650" y="1600200"/>
            <a:ext cx="7931150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</a:p>
        </p:txBody>
      </p:sp>
      <p:sp>
        <p:nvSpPr>
          <p:cNvPr id="103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132361" y="6381327"/>
            <a:ext cx="676275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/>
            </a:lvl1pPr>
          </a:lstStyle>
          <a:p>
            <a:pPr>
              <a:defRPr/>
            </a:pPr>
            <a:fld id="{8BD28AF7-1C02-4D88-BD0C-9DAF52F9576B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1043" name="Rectangle 19"/>
          <p:cNvSpPr>
            <a:spLocks noChangeArrowheads="1"/>
          </p:cNvSpPr>
          <p:nvPr/>
        </p:nvSpPr>
        <p:spPr bwMode="auto">
          <a:xfrm>
            <a:off x="251520" y="6361853"/>
            <a:ext cx="6337300" cy="6147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GB" dirty="0"/>
          </a:p>
        </p:txBody>
      </p:sp>
      <p:pic>
        <p:nvPicPr>
          <p:cNvPr id="1031" name="Picture 56" descr="Device-white"/>
          <p:cNvPicPr>
            <a:picLocks noChangeAspect="1" noChangeArrowheads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hidden">
          <a:xfrm>
            <a:off x="7524750" y="436563"/>
            <a:ext cx="1184275" cy="3873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52" r:id="rId12"/>
    <p:sldLayoutId id="2147483753" r:id="rId13"/>
  </p:sldLayoutIdLst>
  <p:transition/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Rdg Vesta" pitchFamily="50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Rdg Vesta" pitchFamily="50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Rdg Vesta" pitchFamily="50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Rdg Vesta" pitchFamily="50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Rdg Vesta" pitchFamily="50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Rdg Vesta" pitchFamily="50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Rdg Vesta" pitchFamily="50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Rdg Vesta" pitchFamily="50" charset="0"/>
        </a:defRPr>
      </a:lvl9pPr>
    </p:titleStyle>
    <p:bodyStyle>
      <a:lvl1pPr marL="342900" indent="-342900" algn="l" rtl="0" eaLnBrk="0" fontAlgn="base" hangingPunct="0">
        <a:lnSpc>
          <a:spcPct val="110000"/>
        </a:lnSpc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lnSpc>
          <a:spcPct val="110000"/>
        </a:lnSpc>
        <a:spcBef>
          <a:spcPct val="1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lnSpc>
          <a:spcPct val="110000"/>
        </a:lnSpc>
        <a:spcBef>
          <a:spcPct val="1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lnSpc>
          <a:spcPct val="110000"/>
        </a:lnSpc>
        <a:spcBef>
          <a:spcPct val="1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lnSpc>
          <a:spcPct val="110000"/>
        </a:lnSpc>
        <a:spcBef>
          <a:spcPct val="1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lnSpc>
          <a:spcPct val="110000"/>
        </a:lnSpc>
        <a:spcBef>
          <a:spcPct val="1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lnSpc>
          <a:spcPct val="110000"/>
        </a:lnSpc>
        <a:spcBef>
          <a:spcPct val="1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lnSpc>
          <a:spcPct val="110000"/>
        </a:lnSpc>
        <a:spcBef>
          <a:spcPct val="1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lnSpc>
          <a:spcPct val="110000"/>
        </a:lnSpc>
        <a:spcBef>
          <a:spcPct val="1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68" descr="Device-black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7524750" y="434975"/>
            <a:ext cx="1184275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1" name="Rectangle 21"/>
          <p:cNvSpPr>
            <a:spLocks noGrp="1" noChangeArrowheads="1"/>
          </p:cNvSpPr>
          <p:nvPr>
            <p:ph type="title"/>
          </p:nvPr>
        </p:nvSpPr>
        <p:spPr bwMode="auto">
          <a:xfrm>
            <a:off x="752475" y="320675"/>
            <a:ext cx="5980113" cy="106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</a:p>
        </p:txBody>
      </p:sp>
      <p:sp>
        <p:nvSpPr>
          <p:cNvPr id="2052" name="Rectangle 22"/>
          <p:cNvSpPr>
            <a:spLocks noGrp="1" noChangeArrowheads="1"/>
          </p:cNvSpPr>
          <p:nvPr>
            <p:ph type="body" idx="1"/>
          </p:nvPr>
        </p:nvSpPr>
        <p:spPr bwMode="auto">
          <a:xfrm>
            <a:off x="752475" y="1647825"/>
            <a:ext cx="7923213" cy="421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text style</a:t>
            </a:r>
          </a:p>
        </p:txBody>
      </p:sp>
      <p:sp>
        <p:nvSpPr>
          <p:cNvPr id="13360" name="Line 48"/>
          <p:cNvSpPr>
            <a:spLocks noChangeShapeType="1"/>
          </p:cNvSpPr>
          <p:nvPr/>
        </p:nvSpPr>
        <p:spPr bwMode="auto">
          <a:xfrm>
            <a:off x="2268538" y="6813550"/>
            <a:ext cx="2232025" cy="0"/>
          </a:xfrm>
          <a:prstGeom prst="lin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>
              <a:defRPr/>
            </a:pPr>
            <a:endParaRPr lang="en-GB"/>
          </a:p>
        </p:txBody>
      </p:sp>
      <p:sp>
        <p:nvSpPr>
          <p:cNvPr id="13361" name="Line 49"/>
          <p:cNvSpPr>
            <a:spLocks noChangeShapeType="1"/>
          </p:cNvSpPr>
          <p:nvPr/>
        </p:nvSpPr>
        <p:spPr bwMode="auto">
          <a:xfrm>
            <a:off x="1763713" y="6858000"/>
            <a:ext cx="3095625" cy="0"/>
          </a:xfrm>
          <a:prstGeom prst="line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anchor="ctr"/>
          <a:lstStyle/>
          <a:p>
            <a:pPr>
              <a:defRPr/>
            </a:pPr>
            <a:endParaRPr lang="en-GB"/>
          </a:p>
        </p:txBody>
      </p:sp>
      <p:sp>
        <p:nvSpPr>
          <p:cNvPr id="13381" name="Rectangle 69"/>
          <p:cNvSpPr>
            <a:spLocks noChangeArrowheads="1"/>
          </p:cNvSpPr>
          <p:nvPr/>
        </p:nvSpPr>
        <p:spPr bwMode="hidden">
          <a:xfrm>
            <a:off x="7343775" y="0"/>
            <a:ext cx="1800225" cy="1125538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/>
          </a:p>
        </p:txBody>
      </p:sp>
      <p:pic>
        <p:nvPicPr>
          <p:cNvPr id="2056" name="Picture 67" descr="Device-white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hidden">
          <a:xfrm>
            <a:off x="7524750" y="436563"/>
            <a:ext cx="1184275" cy="3873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13383" name="Rectangle 7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55650" y="6519863"/>
            <a:ext cx="1773238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25-26 January 2007</a:t>
            </a:r>
          </a:p>
        </p:txBody>
      </p:sp>
      <p:sp>
        <p:nvSpPr>
          <p:cNvPr id="13384" name="Rectangle 72"/>
          <p:cNvSpPr>
            <a:spLocks noChangeArrowheads="1"/>
          </p:cNvSpPr>
          <p:nvPr userDrawn="1"/>
        </p:nvSpPr>
        <p:spPr bwMode="auto">
          <a:xfrm>
            <a:off x="3581400" y="6519863"/>
            <a:ext cx="3533775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r>
              <a:rPr lang="en-GB"/>
              <a:t>ISCAPS Final Demonstration</a:t>
            </a:r>
          </a:p>
        </p:txBody>
      </p:sp>
      <p:sp>
        <p:nvSpPr>
          <p:cNvPr id="13385" name="Text Box 73"/>
          <p:cNvSpPr txBox="1">
            <a:spLocks noChangeArrowheads="1"/>
          </p:cNvSpPr>
          <p:nvPr userDrawn="1"/>
        </p:nvSpPr>
        <p:spPr bwMode="auto">
          <a:xfrm>
            <a:off x="6867525" y="6519863"/>
            <a:ext cx="1871663" cy="3048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  <a:defRPr/>
            </a:pPr>
            <a:r>
              <a:rPr lang="en-GB" b="1"/>
              <a:t>www.iscaps.net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</p:sldLayoutIdLst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3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3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3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83" grpId="0"/>
      <p:bldP spid="13384" grpId="0"/>
      <p:bldP spid="13385" grpId="0"/>
    </p:bldLst>
  </p:timing>
  <p:txStyles>
    <p:titleStyle>
      <a:lvl1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Rdg Vesta" pitchFamily="50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Rdg Vesta" pitchFamily="50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Rdg Vesta" pitchFamily="50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Rdg Vesta" pitchFamily="50" charset="0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Rdg Vesta" pitchFamily="50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Rdg Vesta" pitchFamily="50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Rdg Vesta" pitchFamily="50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Rdg Vesta" pitchFamily="50" charset="0"/>
        </a:defRPr>
      </a:lvl9pPr>
    </p:titleStyle>
    <p:bodyStyle>
      <a:lvl1pPr algn="l" rtl="0" eaLnBrk="0" fontAlgn="base" hangingPunct="0">
        <a:lnSpc>
          <a:spcPct val="95000"/>
        </a:lnSpc>
        <a:spcBef>
          <a:spcPct val="20000"/>
        </a:spcBef>
        <a:spcAft>
          <a:spcPct val="0"/>
        </a:spcAft>
        <a:defRPr sz="8600">
          <a:solidFill>
            <a:schemeClr val="tx2"/>
          </a:solidFill>
          <a:latin typeface="+mn-lt"/>
          <a:ea typeface="+mn-ea"/>
          <a:cs typeface="+mn-cs"/>
        </a:defRPr>
      </a:lvl1pPr>
      <a:lvl2pPr marL="2330450" indent="-533400" algn="l" rtl="0" eaLnBrk="0" fontAlgn="base" hangingPunct="0">
        <a:spcBef>
          <a:spcPct val="20000"/>
        </a:spcBef>
        <a:spcAft>
          <a:spcPct val="0"/>
        </a:spcAft>
        <a:defRPr sz="2800">
          <a:solidFill>
            <a:schemeClr val="tx1"/>
          </a:solidFill>
          <a:latin typeface="Arial" charset="0"/>
        </a:defRPr>
      </a:lvl2pPr>
      <a:lvl3pPr marL="2967038" indent="-4572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Arial" charset="0"/>
        </a:defRPr>
      </a:lvl3pPr>
      <a:lvl4pPr marL="3527425" indent="-3810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Arial" charset="0"/>
        </a:defRPr>
      </a:lvl4pPr>
      <a:lvl5pPr marL="4087813" indent="-3810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5pPr>
      <a:lvl6pPr marL="4545013" indent="-3810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5002213" indent="-3810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5459413" indent="-3810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5916613" indent="-3810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Rdg Vesta" pitchFamily="50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Rdg Vesta" pitchFamily="50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Rdg Vesta" pitchFamily="50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Rdg Vesta" pitchFamily="50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Rdg Vesta" pitchFamily="50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Rdg Vesta" pitchFamily="50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Rdg Vesta" pitchFamily="50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Rdg Vesta" pitchFamily="50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4800" y="4789488"/>
            <a:ext cx="7920038" cy="925512"/>
          </a:xfrm>
        </p:spPr>
        <p:txBody>
          <a:bodyPr/>
          <a:lstStyle/>
          <a:p>
            <a:r>
              <a:rPr lang="en-GB" dirty="0" smtClean="0"/>
              <a:t>Dr Hong Wei</a:t>
            </a:r>
          </a:p>
          <a:p>
            <a:r>
              <a:rPr lang="en-GB" dirty="0" smtClean="0"/>
              <a:t>Workshop of Computer Vision for Environment in Defra</a:t>
            </a:r>
          </a:p>
          <a:p>
            <a:r>
              <a:rPr lang="en-GB" dirty="0" smtClean="0"/>
              <a:t>London, 7</a:t>
            </a:r>
            <a:r>
              <a:rPr lang="en-GB" baseline="30000" dirty="0" smtClean="0"/>
              <a:t>th</a:t>
            </a:r>
            <a:r>
              <a:rPr lang="en-GB" dirty="0" smtClean="0"/>
              <a:t> June 2018</a:t>
            </a:r>
            <a:endParaRPr lang="en-GB" dirty="0"/>
          </a:p>
          <a:p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4C01B32-D1A0-401C-8867-70456BBB1E87}" type="slidenum">
              <a:rPr lang="en-GB" altLang="en-US" smtClean="0"/>
              <a:pPr/>
              <a:t>1</a:t>
            </a:fld>
            <a:endParaRPr lang="en-GB" altLang="en-US" dirty="0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-12813" y="1143000"/>
            <a:ext cx="9155226" cy="919800"/>
          </a:xfrm>
        </p:spPr>
        <p:txBody>
          <a:bodyPr/>
          <a:lstStyle/>
          <a:p>
            <a:pPr algn="ctr"/>
            <a:r>
              <a:rPr lang="en-US" sz="3200" dirty="0" smtClean="0">
                <a:solidFill>
                  <a:schemeClr val="accent3"/>
                </a:solidFill>
              </a:rPr>
              <a:t>An Introduction to Computer Vision</a:t>
            </a:r>
            <a:endParaRPr lang="en-GB" sz="3200" dirty="0">
              <a:solidFill>
                <a:schemeClr val="accent3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417512" y="0"/>
            <a:ext cx="3722440" cy="651662"/>
          </a:xfrm>
        </p:spPr>
        <p:txBody>
          <a:bodyPr/>
          <a:lstStyle/>
          <a:p>
            <a:r>
              <a:rPr lang="en-GB" dirty="0" smtClean="0"/>
              <a:t>Department of Computer Science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547088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37260-64E7-407E-B485-12AFDBE0DD95}" type="slidenum">
              <a:rPr lang="en-GB"/>
              <a:pPr/>
              <a:t>10</a:t>
            </a:fld>
            <a:endParaRPr lang="en-GB"/>
          </a:p>
        </p:txBody>
      </p:sp>
      <p:sp>
        <p:nvSpPr>
          <p:cNvPr id="535554" name="Rectangle 2"/>
          <p:cNvSpPr>
            <a:spLocks noGrp="1" noChangeArrowheads="1"/>
          </p:cNvSpPr>
          <p:nvPr>
            <p:ph type="title"/>
          </p:nvPr>
        </p:nvSpPr>
        <p:spPr>
          <a:xfrm>
            <a:off x="323528" y="260648"/>
            <a:ext cx="6192838" cy="1143000"/>
          </a:xfrm>
        </p:spPr>
        <p:txBody>
          <a:bodyPr/>
          <a:lstStyle/>
          <a:p>
            <a:r>
              <a:rPr lang="en-US" dirty="0"/>
              <a:t>Airborne </a:t>
            </a:r>
            <a:r>
              <a:rPr lang="en-US" dirty="0" smtClean="0"/>
              <a:t>Lidar </a:t>
            </a:r>
            <a:r>
              <a:rPr lang="en-US" dirty="0"/>
              <a:t>and its </a:t>
            </a:r>
            <a:r>
              <a:rPr lang="en-US" dirty="0" smtClean="0"/>
              <a:t>applications (1)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539552" y="1916833"/>
            <a:ext cx="2808312" cy="3469158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DTM generation from </a:t>
            </a:r>
            <a:r>
              <a:rPr lang="en-US" dirty="0" smtClean="0">
                <a:solidFill>
                  <a:schemeClr val="bg2"/>
                </a:solidFill>
              </a:rPr>
              <a:t>Lidar DSM</a:t>
            </a:r>
          </a:p>
          <a:p>
            <a:endParaRPr lang="en-US" sz="900" dirty="0">
              <a:solidFill>
                <a:schemeClr val="bg2"/>
              </a:solidFill>
            </a:endParaRPr>
          </a:p>
          <a:p>
            <a:r>
              <a:rPr lang="en-GB" dirty="0" smtClean="0">
                <a:solidFill>
                  <a:schemeClr val="bg2"/>
                </a:solidFill>
              </a:rPr>
              <a:t>Land-cover </a:t>
            </a:r>
            <a:r>
              <a:rPr lang="en-GB" dirty="0">
                <a:solidFill>
                  <a:schemeClr val="bg2"/>
                </a:solidFill>
              </a:rPr>
              <a:t>classification by </a:t>
            </a:r>
            <a:r>
              <a:rPr lang="en-GB" dirty="0" smtClean="0">
                <a:solidFill>
                  <a:schemeClr val="bg2"/>
                </a:solidFill>
              </a:rPr>
              <a:t>various algorithms</a:t>
            </a:r>
            <a:endParaRPr lang="en-GB" dirty="0">
              <a:solidFill>
                <a:schemeClr val="bg2"/>
              </a:solidFill>
            </a:endParaRPr>
          </a:p>
          <a:p>
            <a:endParaRPr lang="en-GB" dirty="0"/>
          </a:p>
        </p:txBody>
      </p:sp>
      <p:pic>
        <p:nvPicPr>
          <p:cNvPr id="9" name="Picture 3" descr="LIDAR_akquisition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347864" y="1916832"/>
            <a:ext cx="5355828" cy="31890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287776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54B4F7-2377-4786-B4F8-2F42C99FB7DD}" type="slidenum">
              <a:rPr lang="en-GB" smtClean="0"/>
              <a:pPr/>
              <a:t>11</a:t>
            </a:fld>
            <a:endParaRPr lang="en-GB"/>
          </a:p>
        </p:txBody>
      </p:sp>
      <p:sp>
        <p:nvSpPr>
          <p:cNvPr id="10" name="Content Placeholder 9"/>
          <p:cNvSpPr>
            <a:spLocks noGrp="1"/>
          </p:cNvSpPr>
          <p:nvPr>
            <p:ph idx="4294967295"/>
          </p:nvPr>
        </p:nvSpPr>
        <p:spPr>
          <a:xfrm>
            <a:off x="323528" y="1577817"/>
            <a:ext cx="4032448" cy="43200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Separation of residential areas, river and green land </a:t>
            </a:r>
            <a:endParaRPr lang="en-US" dirty="0"/>
          </a:p>
          <a:p>
            <a:pPr marL="631825" lvl="1" indent="-269875"/>
            <a:r>
              <a:rPr lang="en-US" sz="1800" dirty="0" smtClean="0"/>
              <a:t>Unsupervised segmentation using Gabor features to identify residential areas</a:t>
            </a:r>
            <a:endParaRPr lang="en-US" dirty="0" smtClean="0"/>
          </a:p>
          <a:p>
            <a:r>
              <a:rPr lang="en-US" dirty="0" smtClean="0"/>
              <a:t>Tree detection</a:t>
            </a:r>
            <a:endParaRPr lang="en-US" dirty="0"/>
          </a:p>
          <a:p>
            <a:pPr marL="631825" lvl="1" indent="-269875"/>
            <a:r>
              <a:rPr lang="en-US" sz="1800" dirty="0" smtClean="0"/>
              <a:t>D-S evidence theory was applied to Lidar FE, LE and co-registered RGB/NIFR images to detect trees in urban areas.</a:t>
            </a:r>
            <a:endParaRPr lang="en-US" sz="1800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11" name="Picture 10" descr="final1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27984" y="1412776"/>
            <a:ext cx="4248472" cy="23042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2" name="Group 11"/>
          <p:cNvGrpSpPr/>
          <p:nvPr/>
        </p:nvGrpSpPr>
        <p:grpSpPr>
          <a:xfrm>
            <a:off x="4572000" y="3717032"/>
            <a:ext cx="3960440" cy="2088232"/>
            <a:chOff x="0" y="0"/>
            <a:chExt cx="3744416" cy="1800200"/>
          </a:xfrm>
        </p:grpSpPr>
        <p:pic>
          <p:nvPicPr>
            <p:cNvPr id="13" name="Picture 12" descr="Untitled.png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800200" cy="1800200"/>
            </a:xfrm>
            <a:prstGeom prst="rect">
              <a:avLst/>
            </a:prstGeom>
          </p:spPr>
        </p:pic>
        <p:pic>
          <p:nvPicPr>
            <p:cNvPr id="14" name="Picture 13" descr="Untitled2.png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944216" y="0"/>
              <a:ext cx="1800200" cy="1800200"/>
            </a:xfrm>
            <a:prstGeom prst="rect">
              <a:avLst/>
            </a:prstGeom>
          </p:spPr>
        </p:pic>
      </p:grpSp>
      <p:sp>
        <p:nvSpPr>
          <p:cNvPr id="18" name="Rectangle 2"/>
          <p:cNvSpPr>
            <a:spLocks noGrp="1" noChangeArrowheads="1"/>
          </p:cNvSpPr>
          <p:nvPr>
            <p:ph type="title"/>
          </p:nvPr>
        </p:nvSpPr>
        <p:spPr>
          <a:xfrm>
            <a:off x="323528" y="260648"/>
            <a:ext cx="6192838" cy="1143000"/>
          </a:xfrm>
        </p:spPr>
        <p:txBody>
          <a:bodyPr/>
          <a:lstStyle/>
          <a:p>
            <a:r>
              <a:rPr lang="en-US" dirty="0"/>
              <a:t>Airborne </a:t>
            </a:r>
            <a:r>
              <a:rPr lang="en-US" dirty="0" smtClean="0"/>
              <a:t>Lidar </a:t>
            </a:r>
            <a:r>
              <a:rPr lang="en-US" dirty="0"/>
              <a:t>and its </a:t>
            </a:r>
            <a:r>
              <a:rPr lang="en-US" dirty="0" smtClean="0"/>
              <a:t>applications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538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552" y="629890"/>
            <a:ext cx="5121894" cy="701675"/>
          </a:xfrm>
        </p:spPr>
        <p:txBody>
          <a:bodyPr/>
          <a:lstStyle/>
          <a:p>
            <a:r>
              <a:rPr lang="en-GB" dirty="0"/>
              <a:t>Visual intelligence</a:t>
            </a:r>
            <a:br>
              <a:rPr lang="en-GB" dirty="0"/>
            </a:br>
            <a:r>
              <a:rPr lang="en-US" dirty="0"/>
              <a:t>for </a:t>
            </a:r>
            <a:r>
              <a:rPr lang="en-US" dirty="0" smtClean="0"/>
              <a:t>remotely sensed data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54B4F7-2377-4786-B4F8-2F42C99FB7DD}" type="slidenum">
              <a:rPr lang="en-GB" smtClean="0"/>
              <a:pPr/>
              <a:t>12</a:t>
            </a:fld>
            <a:endParaRPr lang="en-GB"/>
          </a:p>
        </p:txBody>
      </p:sp>
      <p:sp>
        <p:nvSpPr>
          <p:cNvPr id="10" name="Content Placeholder 9"/>
          <p:cNvSpPr>
            <a:spLocks noGrp="1"/>
          </p:cNvSpPr>
          <p:nvPr>
            <p:ph idx="4294967295"/>
          </p:nvPr>
        </p:nvSpPr>
        <p:spPr>
          <a:xfrm>
            <a:off x="611560" y="1577817"/>
            <a:ext cx="3816424" cy="43200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3D reconstruction from accurate image pixel registration </a:t>
            </a:r>
          </a:p>
          <a:p>
            <a:pPr marL="631825" lvl="1" indent="-269875"/>
            <a:r>
              <a:rPr lang="en-US" sz="1800" dirty="0" smtClean="0"/>
              <a:t>A 4-step </a:t>
            </a:r>
            <a:r>
              <a:rPr lang="en-US" sz="1800" dirty="0"/>
              <a:t>ASIFT based local registration method for satellite imagery (Chang’E-2)</a:t>
            </a:r>
          </a:p>
          <a:p>
            <a:r>
              <a:rPr lang="en-US" dirty="0" smtClean="0"/>
              <a:t>Monitoring crop growth</a:t>
            </a:r>
            <a:endParaRPr lang="en-US" dirty="0"/>
          </a:p>
          <a:p>
            <a:pPr marL="631825" lvl="1" indent="-269875"/>
            <a:r>
              <a:rPr lang="en-US" sz="1800" dirty="0" smtClean="0"/>
              <a:t>Segmentation of Gaofen-1 satellite images to identify crop areas for precision yield prediction (precision agriculture)</a:t>
            </a:r>
            <a:endParaRPr lang="en-US" sz="1800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grpSp>
        <p:nvGrpSpPr>
          <p:cNvPr id="3" name="Group 2"/>
          <p:cNvGrpSpPr/>
          <p:nvPr/>
        </p:nvGrpSpPr>
        <p:grpSpPr>
          <a:xfrm>
            <a:off x="4572000" y="1586285"/>
            <a:ext cx="4176464" cy="1785938"/>
            <a:chOff x="4572000" y="1586285"/>
            <a:chExt cx="4248472" cy="1785938"/>
          </a:xfrm>
        </p:grpSpPr>
        <p:pic>
          <p:nvPicPr>
            <p:cNvPr id="9" name="Picture 3" descr="region selection profile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2000" y="1586285"/>
              <a:ext cx="2153346" cy="178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" name="图片 19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9063" y="1608064"/>
              <a:ext cx="2081409" cy="1764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6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744"/>
          <a:stretch/>
        </p:blipFill>
        <p:spPr bwMode="auto">
          <a:xfrm>
            <a:off x="4477155" y="3933056"/>
            <a:ext cx="4364359" cy="19037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5097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37260-64E7-407E-B485-12AFDBE0DD95}" type="slidenum">
              <a:rPr lang="en-GB"/>
              <a:pPr/>
              <a:t>13</a:t>
            </a:fld>
            <a:endParaRPr lang="en-GB"/>
          </a:p>
        </p:txBody>
      </p:sp>
      <p:sp>
        <p:nvSpPr>
          <p:cNvPr id="535554" name="Rectangle 2"/>
          <p:cNvSpPr>
            <a:spLocks noGrp="1" noChangeArrowheads="1"/>
          </p:cNvSpPr>
          <p:nvPr>
            <p:ph type="title"/>
          </p:nvPr>
        </p:nvSpPr>
        <p:spPr>
          <a:xfrm>
            <a:off x="2051720" y="3501008"/>
            <a:ext cx="5256734" cy="1143000"/>
          </a:xfrm>
        </p:spPr>
        <p:txBody>
          <a:bodyPr/>
          <a:lstStyle/>
          <a:p>
            <a:r>
              <a:rPr lang="en-US" sz="6600" dirty="0" smtClean="0"/>
              <a:t>Thank you</a:t>
            </a:r>
            <a:br>
              <a:rPr lang="en-US" sz="6600" dirty="0" smtClean="0"/>
            </a:br>
            <a:r>
              <a:rPr lang="en-US" sz="6600" dirty="0" smtClean="0"/>
              <a:t/>
            </a:r>
            <a:br>
              <a:rPr lang="en-US" sz="6600" dirty="0" smtClean="0"/>
            </a:br>
            <a:r>
              <a:rPr lang="en-US" sz="6600" dirty="0" smtClean="0"/>
              <a:t>Questions?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4260940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37260-64E7-407E-B485-12AFDBE0DD95}" type="slidenum">
              <a:rPr lang="en-GB"/>
              <a:pPr/>
              <a:t>2</a:t>
            </a:fld>
            <a:endParaRPr lang="en-GB"/>
          </a:p>
        </p:txBody>
      </p:sp>
      <p:sp>
        <p:nvSpPr>
          <p:cNvPr id="535554" name="Rectangle 2"/>
          <p:cNvSpPr>
            <a:spLocks noGrp="1" noChangeArrowheads="1"/>
          </p:cNvSpPr>
          <p:nvPr>
            <p:ph type="title"/>
          </p:nvPr>
        </p:nvSpPr>
        <p:spPr>
          <a:xfrm>
            <a:off x="539552" y="260648"/>
            <a:ext cx="5976814" cy="1143000"/>
          </a:xfrm>
        </p:spPr>
        <p:txBody>
          <a:bodyPr/>
          <a:lstStyle/>
          <a:p>
            <a:r>
              <a:rPr lang="en-US" dirty="0" smtClean="0"/>
              <a:t>Outline of the presentation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755576" y="1628800"/>
            <a:ext cx="7632848" cy="3757191"/>
          </a:xfrm>
          <a:prstGeom prst="rect">
            <a:avLst/>
          </a:prstGeom>
        </p:spPr>
        <p:txBody>
          <a:bodyPr/>
          <a:lstStyle/>
          <a:p>
            <a:r>
              <a:rPr lang="en-US" sz="2800" dirty="0" smtClean="0">
                <a:solidFill>
                  <a:schemeClr val="bg2"/>
                </a:solidFill>
              </a:rPr>
              <a:t>What is computer vision?</a:t>
            </a:r>
            <a:endParaRPr lang="en-US" sz="2800" dirty="0">
              <a:solidFill>
                <a:schemeClr val="bg2"/>
              </a:solidFill>
            </a:endParaRPr>
          </a:p>
          <a:p>
            <a:r>
              <a:rPr lang="en-GB" sz="2800" dirty="0" smtClean="0">
                <a:solidFill>
                  <a:schemeClr val="bg2"/>
                </a:solidFill>
              </a:rPr>
              <a:t>Computer vision, machine learning (deep learning), and artificial intelligence</a:t>
            </a:r>
          </a:p>
          <a:p>
            <a:r>
              <a:rPr lang="en-GB" sz="2800" dirty="0" smtClean="0">
                <a:solidFill>
                  <a:schemeClr val="bg2"/>
                </a:solidFill>
              </a:rPr>
              <a:t>Computer vision: image analysis</a:t>
            </a:r>
          </a:p>
          <a:p>
            <a:r>
              <a:rPr lang="en-GB" sz="2800" dirty="0" smtClean="0">
                <a:solidFill>
                  <a:schemeClr val="bg2"/>
                </a:solidFill>
              </a:rPr>
              <a:t>Computer vision: visual intelligence for pattern classification</a:t>
            </a:r>
          </a:p>
          <a:p>
            <a:r>
              <a:rPr lang="en-GB" sz="2800" dirty="0" smtClean="0">
                <a:solidFill>
                  <a:schemeClr val="bg2"/>
                </a:solidFill>
              </a:rPr>
              <a:t>Applications of </a:t>
            </a:r>
            <a:r>
              <a:rPr lang="en-GB" sz="2800" dirty="0">
                <a:solidFill>
                  <a:schemeClr val="bg2"/>
                </a:solidFill>
              </a:rPr>
              <a:t>c</a:t>
            </a:r>
            <a:r>
              <a:rPr lang="en-GB" sz="2800" dirty="0" smtClean="0">
                <a:solidFill>
                  <a:schemeClr val="bg2"/>
                </a:solidFill>
              </a:rPr>
              <a:t>omputer vison</a:t>
            </a:r>
          </a:p>
        </p:txBody>
      </p:sp>
    </p:spTree>
    <p:extLst>
      <p:ext uri="{BB962C8B-B14F-4D97-AF65-F5344CB8AC3E}">
        <p14:creationId xmlns:p14="http://schemas.microsoft.com/office/powerpoint/2010/main" val="2733957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37260-64E7-407E-B485-12AFDBE0DD95}" type="slidenum">
              <a:rPr lang="en-GB"/>
              <a:pPr/>
              <a:t>3</a:t>
            </a:fld>
            <a:endParaRPr lang="en-GB"/>
          </a:p>
        </p:txBody>
      </p:sp>
      <p:sp>
        <p:nvSpPr>
          <p:cNvPr id="535554" name="Rectangle 2"/>
          <p:cNvSpPr>
            <a:spLocks noGrp="1" noChangeArrowheads="1"/>
          </p:cNvSpPr>
          <p:nvPr>
            <p:ph type="title"/>
          </p:nvPr>
        </p:nvSpPr>
        <p:spPr>
          <a:xfrm>
            <a:off x="539552" y="260648"/>
            <a:ext cx="5976814" cy="1143000"/>
          </a:xfrm>
        </p:spPr>
        <p:txBody>
          <a:bodyPr/>
          <a:lstStyle/>
          <a:p>
            <a:r>
              <a:rPr lang="en-US" dirty="0" smtClean="0"/>
              <a:t>What is computer vision?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539552" y="1628800"/>
            <a:ext cx="3528392" cy="424847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Computer vision, also named as machine vision, refers to the technology by which a </a:t>
            </a:r>
            <a:r>
              <a:rPr lang="en-GB" dirty="0" smtClean="0"/>
              <a:t>computer, </a:t>
            </a:r>
            <a:r>
              <a:rPr lang="en-GB" dirty="0"/>
              <a:t>associated with </a:t>
            </a:r>
            <a:r>
              <a:rPr lang="en-GB" dirty="0" smtClean="0"/>
              <a:t>cameras, </a:t>
            </a:r>
            <a:r>
              <a:rPr lang="en-GB" dirty="0"/>
              <a:t>can emulate the human vision system to see the world.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5098900"/>
              </p:ext>
            </p:extLst>
          </p:nvPr>
        </p:nvGraphicFramePr>
        <p:xfrm>
          <a:off x="4067945" y="1916832"/>
          <a:ext cx="4848200" cy="35712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29538"/>
                <a:gridCol w="1348129"/>
                <a:gridCol w="2270533"/>
              </a:tblGrid>
              <a:tr h="370840"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Perception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Cognition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en-GB" dirty="0" smtClean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GB" b="1" dirty="0" smtClean="0">
                          <a:solidFill>
                            <a:srgbClr val="00B050"/>
                          </a:solidFill>
                        </a:rPr>
                        <a:t>Human</a:t>
                      </a:r>
                      <a:r>
                        <a:rPr lang="en-GB" dirty="0" smtClean="0">
                          <a:solidFill>
                            <a:srgbClr val="00B050"/>
                          </a:solidFill>
                        </a:rPr>
                        <a:t> </a:t>
                      </a:r>
                    </a:p>
                    <a:p>
                      <a:r>
                        <a:rPr lang="en-GB" b="1" dirty="0" smtClean="0">
                          <a:solidFill>
                            <a:srgbClr val="00B050"/>
                          </a:solidFill>
                        </a:rPr>
                        <a:t>vision</a:t>
                      </a:r>
                      <a:endParaRPr lang="en-GB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Eye</a:t>
                      </a:r>
                    </a:p>
                    <a:p>
                      <a:endParaRPr lang="en-GB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en-GB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Brain</a:t>
                      </a:r>
                    </a:p>
                    <a:p>
                      <a:endParaRPr lang="en-GB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en-GB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en-GB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en-GB" dirty="0" smtClean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GB" b="1" dirty="0" smtClean="0">
                          <a:solidFill>
                            <a:srgbClr val="00B0F0"/>
                          </a:solidFill>
                        </a:rPr>
                        <a:t>Computer</a:t>
                      </a:r>
                      <a:r>
                        <a:rPr lang="en-GB" dirty="0" smtClean="0">
                          <a:solidFill>
                            <a:srgbClr val="00B0F0"/>
                          </a:solidFill>
                        </a:rPr>
                        <a:t> </a:t>
                      </a:r>
                    </a:p>
                    <a:p>
                      <a:r>
                        <a:rPr lang="en-GB" b="1" dirty="0" smtClean="0">
                          <a:solidFill>
                            <a:srgbClr val="00B0F0"/>
                          </a:solidFill>
                        </a:rPr>
                        <a:t>vision</a:t>
                      </a:r>
                      <a:endParaRPr lang="en-GB" b="1" dirty="0">
                        <a:solidFill>
                          <a:srgbClr val="00B0F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 smtClean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Camera</a:t>
                      </a:r>
                    </a:p>
                    <a:p>
                      <a:endParaRPr lang="en-GB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en-GB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en-GB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en-GB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 smtClean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GB" b="1" dirty="0" smtClean="0">
                          <a:solidFill>
                            <a:srgbClr val="FF0000"/>
                          </a:solidFill>
                        </a:rPr>
                        <a:t>Computer</a:t>
                      </a:r>
                      <a:endParaRPr lang="en-GB" b="1" dirty="0" smtClean="0">
                        <a:solidFill>
                          <a:srgbClr val="FF0000"/>
                        </a:solidFill>
                      </a:endParaRPr>
                    </a:p>
                    <a:p>
                      <a:endParaRPr lang="en-GB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en-GB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pic>
        <p:nvPicPr>
          <p:cNvPr id="9" name="Picture 8" descr="Image result for human eyes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3839" y="2796704"/>
            <a:ext cx="1122045" cy="84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/>
          <p:cNvPicPr/>
          <p:nvPr/>
        </p:nvPicPr>
        <p:blipFill>
          <a:blip r:embed="rId4"/>
          <a:stretch>
            <a:fillRect/>
          </a:stretch>
        </p:blipFill>
        <p:spPr>
          <a:xfrm>
            <a:off x="6763347" y="2801166"/>
            <a:ext cx="1095375" cy="841375"/>
          </a:xfrm>
          <a:prstGeom prst="rect">
            <a:avLst/>
          </a:prstGeom>
        </p:spPr>
      </p:pic>
      <p:pic>
        <p:nvPicPr>
          <p:cNvPr id="11" name="Picture 10"/>
          <p:cNvPicPr/>
          <p:nvPr/>
        </p:nvPicPr>
        <p:blipFill>
          <a:blip r:embed="rId5"/>
          <a:stretch>
            <a:fillRect/>
          </a:stretch>
        </p:blipFill>
        <p:spPr>
          <a:xfrm>
            <a:off x="5318202" y="4152053"/>
            <a:ext cx="1329690" cy="1044575"/>
          </a:xfrm>
          <a:prstGeom prst="rect">
            <a:avLst/>
          </a:prstGeom>
        </p:spPr>
      </p:pic>
      <p:pic>
        <p:nvPicPr>
          <p:cNvPr id="12" name="Picture 11" descr="Related image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3347" y="4273972"/>
            <a:ext cx="1193029" cy="8007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63005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37260-64E7-407E-B485-12AFDBE0DD95}" type="slidenum">
              <a:rPr lang="en-GB"/>
              <a:pPr/>
              <a:t>4</a:t>
            </a:fld>
            <a:endParaRPr lang="en-GB"/>
          </a:p>
        </p:txBody>
      </p:sp>
      <p:sp>
        <p:nvSpPr>
          <p:cNvPr id="535554" name="Rectangle 2"/>
          <p:cNvSpPr>
            <a:spLocks noGrp="1" noChangeArrowheads="1"/>
          </p:cNvSpPr>
          <p:nvPr>
            <p:ph type="title"/>
          </p:nvPr>
        </p:nvSpPr>
        <p:spPr>
          <a:xfrm>
            <a:off x="539552" y="260648"/>
            <a:ext cx="5976814" cy="1143000"/>
          </a:xfrm>
        </p:spPr>
        <p:txBody>
          <a:bodyPr wrap="square"/>
          <a:lstStyle/>
          <a:p>
            <a:r>
              <a:rPr lang="en-US" dirty="0" smtClean="0"/>
              <a:t>Computer vision, machine learning, artificial intelligence </a:t>
            </a:r>
            <a:endParaRPr lang="en-US" dirty="0"/>
          </a:p>
        </p:txBody>
      </p:sp>
      <p:sp>
        <p:nvSpPr>
          <p:cNvPr id="17" name="Content Placeholder 5"/>
          <p:cNvSpPr>
            <a:spLocks noGrp="1"/>
          </p:cNvSpPr>
          <p:nvPr>
            <p:ph idx="4294967295"/>
          </p:nvPr>
        </p:nvSpPr>
        <p:spPr>
          <a:xfrm>
            <a:off x="5868144" y="1570350"/>
            <a:ext cx="3024336" cy="4546086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Computer </a:t>
            </a:r>
            <a:r>
              <a:rPr lang="en-GB" dirty="0" smtClean="0"/>
              <a:t>vision in the cognition end overlaps with machine learning. </a:t>
            </a:r>
          </a:p>
          <a:p>
            <a:r>
              <a:rPr lang="en-GB" dirty="0" smtClean="0"/>
              <a:t>Artificial intelligence is an even large domain, which covers computer vision, machine learning, and many others.</a:t>
            </a:r>
            <a:endParaRPr lang="en-GB" dirty="0"/>
          </a:p>
        </p:txBody>
      </p:sp>
      <p:grpSp>
        <p:nvGrpSpPr>
          <p:cNvPr id="21" name="Group 20"/>
          <p:cNvGrpSpPr/>
          <p:nvPr/>
        </p:nvGrpSpPr>
        <p:grpSpPr>
          <a:xfrm>
            <a:off x="539551" y="1627901"/>
            <a:ext cx="5185387" cy="4715687"/>
            <a:chOff x="323122" y="1721362"/>
            <a:chExt cx="5185387" cy="4715687"/>
          </a:xfrm>
        </p:grpSpPr>
        <p:sp>
          <p:nvSpPr>
            <p:cNvPr id="6" name="Oval 5"/>
            <p:cNvSpPr/>
            <p:nvPr/>
          </p:nvSpPr>
          <p:spPr bwMode="auto">
            <a:xfrm>
              <a:off x="755981" y="3076063"/>
              <a:ext cx="2160240" cy="2304256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Rdg Vesta" pitchFamily="50" charset="0"/>
              </a:endParaRPr>
            </a:p>
          </p:txBody>
        </p:sp>
        <p:sp>
          <p:nvSpPr>
            <p:cNvPr id="7" name="Oval 6"/>
            <p:cNvSpPr/>
            <p:nvPr/>
          </p:nvSpPr>
          <p:spPr bwMode="auto">
            <a:xfrm>
              <a:off x="2317236" y="2860039"/>
              <a:ext cx="2232248" cy="2304256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Rdg Vesta" pitchFamily="50" charset="0"/>
              </a:endParaRPr>
            </a:p>
          </p:txBody>
        </p:sp>
        <p:sp>
          <p:nvSpPr>
            <p:cNvPr id="9" name="Oval 8"/>
            <p:cNvSpPr/>
            <p:nvPr/>
          </p:nvSpPr>
          <p:spPr bwMode="auto">
            <a:xfrm>
              <a:off x="2628189" y="3580119"/>
              <a:ext cx="1080120" cy="1008112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Rdg Vesta" pitchFamily="50" charset="0"/>
              </a:endParaRPr>
            </a:p>
          </p:txBody>
        </p:sp>
        <p:sp>
          <p:nvSpPr>
            <p:cNvPr id="10" name="Oval 9"/>
            <p:cNvSpPr/>
            <p:nvPr/>
          </p:nvSpPr>
          <p:spPr bwMode="auto">
            <a:xfrm>
              <a:off x="323122" y="1721362"/>
              <a:ext cx="5185387" cy="4715687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Rdg Vesta" pitchFamily="50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110138" y="3489450"/>
              <a:ext cx="13681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smtClean="0"/>
                <a:t>Computer Vision</a:t>
              </a:r>
              <a:endParaRPr lang="en-GB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132245" y="2966230"/>
              <a:ext cx="10801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 smtClean="0">
                  <a:solidFill>
                    <a:srgbClr val="9B1D0A"/>
                  </a:solidFill>
                </a:rPr>
                <a:t>Machine learning</a:t>
              </a:r>
              <a:endParaRPr lang="en-GB" sz="1800" dirty="0">
                <a:solidFill>
                  <a:srgbClr val="9B1D0A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893300" y="3724135"/>
              <a:ext cx="10801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>
                  <a:solidFill>
                    <a:srgbClr val="FF0066"/>
                  </a:solidFill>
                </a:rPr>
                <a:t>Deep learning</a:t>
              </a:r>
              <a:endParaRPr lang="en-GB" dirty="0">
                <a:solidFill>
                  <a:srgbClr val="FF0066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772205" y="1851927"/>
              <a:ext cx="24482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 smtClean="0">
                  <a:solidFill>
                    <a:srgbClr val="00B050"/>
                  </a:solidFill>
                </a:rPr>
                <a:t>Artificial Intelligence</a:t>
              </a:r>
              <a:endParaRPr lang="en-GB" sz="2400" dirty="0">
                <a:solidFill>
                  <a:srgbClr val="00B050"/>
                </a:solidFill>
              </a:endParaRPr>
            </a:p>
          </p:txBody>
        </p:sp>
        <p:sp>
          <p:nvSpPr>
            <p:cNvPr id="18" name="Oval 17"/>
            <p:cNvSpPr/>
            <p:nvPr/>
          </p:nvSpPr>
          <p:spPr bwMode="auto">
            <a:xfrm>
              <a:off x="2478290" y="5661248"/>
              <a:ext cx="509534" cy="576064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Rdg Vesta" pitchFamily="50" charset="0"/>
              </a:endParaRPr>
            </a:p>
          </p:txBody>
        </p:sp>
        <p:sp>
          <p:nvSpPr>
            <p:cNvPr id="19" name="Isosceles Triangle 18"/>
            <p:cNvSpPr/>
            <p:nvPr/>
          </p:nvSpPr>
          <p:spPr bwMode="auto">
            <a:xfrm>
              <a:off x="3563888" y="5380319"/>
              <a:ext cx="576064" cy="568961"/>
            </a:xfrm>
            <a:prstGeom prst="triangl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Rdg Vesta" pitchFamily="50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 bwMode="auto">
            <a:xfrm>
              <a:off x="4788429" y="4104248"/>
              <a:ext cx="432048" cy="521711"/>
            </a:xfrm>
            <a:prstGeom prst="roundRect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Rdg Vesta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098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37260-64E7-407E-B485-12AFDBE0DD95}" type="slidenum">
              <a:rPr lang="en-GB"/>
              <a:pPr/>
              <a:t>5</a:t>
            </a:fld>
            <a:endParaRPr lang="en-GB"/>
          </a:p>
        </p:txBody>
      </p:sp>
      <p:sp>
        <p:nvSpPr>
          <p:cNvPr id="535554" name="Rectangle 2"/>
          <p:cNvSpPr>
            <a:spLocks noGrp="1" noChangeArrowheads="1"/>
          </p:cNvSpPr>
          <p:nvPr>
            <p:ph type="title"/>
          </p:nvPr>
        </p:nvSpPr>
        <p:spPr>
          <a:xfrm>
            <a:off x="539552" y="260648"/>
            <a:ext cx="5976814" cy="1143000"/>
          </a:xfrm>
        </p:spPr>
        <p:txBody>
          <a:bodyPr/>
          <a:lstStyle/>
          <a:p>
            <a:r>
              <a:rPr lang="en-US" dirty="0" smtClean="0"/>
              <a:t>A computer vision system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755576" y="1628800"/>
            <a:ext cx="7632848" cy="3757191"/>
          </a:xfrm>
          <a:prstGeom prst="rect">
            <a:avLst/>
          </a:prstGeom>
        </p:spPr>
        <p:txBody>
          <a:bodyPr/>
          <a:lstStyle/>
          <a:p>
            <a:r>
              <a:rPr lang="en-GB" sz="2800" dirty="0" smtClean="0">
                <a:solidFill>
                  <a:schemeClr val="bg2"/>
                </a:solidFill>
              </a:rPr>
              <a:t>A computer vision system includes both perception (low-level vision) and cognition (high-level vision).</a:t>
            </a:r>
          </a:p>
          <a:p>
            <a:r>
              <a:rPr lang="en-GB" sz="2800" dirty="0" smtClean="0">
                <a:solidFill>
                  <a:schemeClr val="bg2"/>
                </a:solidFill>
              </a:rPr>
              <a:t>The core of the low-level vision is of cameras, by which images are captured into the system.</a:t>
            </a:r>
          </a:p>
          <a:p>
            <a:r>
              <a:rPr lang="en-GB" sz="2800" dirty="0" smtClean="0">
                <a:solidFill>
                  <a:srgbClr val="C00000"/>
                </a:solidFill>
              </a:rPr>
              <a:t>The main task of the high-level vision involves computer systems for image analysis, understanding, and interpretation in an automatic manner. </a:t>
            </a:r>
          </a:p>
          <a:p>
            <a:endParaRPr lang="en-GB" sz="2800" dirty="0" smtClean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2211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37260-64E7-407E-B485-12AFDBE0DD95}" type="slidenum">
              <a:rPr lang="en-GB"/>
              <a:pPr/>
              <a:t>6</a:t>
            </a:fld>
            <a:endParaRPr lang="en-GB"/>
          </a:p>
        </p:txBody>
      </p:sp>
      <p:sp>
        <p:nvSpPr>
          <p:cNvPr id="535554" name="Rectangle 2"/>
          <p:cNvSpPr>
            <a:spLocks noGrp="1" noChangeArrowheads="1"/>
          </p:cNvSpPr>
          <p:nvPr>
            <p:ph type="title"/>
          </p:nvPr>
        </p:nvSpPr>
        <p:spPr>
          <a:xfrm>
            <a:off x="539552" y="260648"/>
            <a:ext cx="5976814" cy="1143000"/>
          </a:xfrm>
        </p:spPr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omputer vision: image analysis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755576" y="1628800"/>
            <a:ext cx="7632848" cy="3757191"/>
          </a:xfrm>
          <a:prstGeom prst="rect">
            <a:avLst/>
          </a:prstGeom>
        </p:spPr>
        <p:txBody>
          <a:bodyPr/>
          <a:lstStyle/>
          <a:p>
            <a:r>
              <a:rPr lang="en-GB" sz="2800" dirty="0" smtClean="0">
                <a:solidFill>
                  <a:schemeClr val="bg2"/>
                </a:solidFill>
              </a:rPr>
              <a:t>The aim of image analysis is mainly for</a:t>
            </a:r>
          </a:p>
          <a:p>
            <a:pPr lvl="1"/>
            <a:r>
              <a:rPr lang="en-GB" dirty="0" smtClean="0">
                <a:solidFill>
                  <a:schemeClr val="bg2"/>
                </a:solidFill>
              </a:rPr>
              <a:t>Noise removal: pre-processing</a:t>
            </a:r>
          </a:p>
          <a:p>
            <a:pPr lvl="1"/>
            <a:r>
              <a:rPr lang="en-GB" dirty="0" smtClean="0">
                <a:solidFill>
                  <a:schemeClr val="bg2"/>
                </a:solidFill>
              </a:rPr>
              <a:t>Image enhancement for further processing</a:t>
            </a:r>
          </a:p>
          <a:p>
            <a:pPr lvl="1"/>
            <a:r>
              <a:rPr lang="en-GB" dirty="0" smtClean="0">
                <a:solidFill>
                  <a:schemeClr val="bg2"/>
                </a:solidFill>
              </a:rPr>
              <a:t>Feature extraction</a:t>
            </a:r>
          </a:p>
          <a:p>
            <a:pPr lvl="1"/>
            <a:r>
              <a:rPr lang="en-GB" dirty="0" smtClean="0">
                <a:solidFill>
                  <a:schemeClr val="bg2"/>
                </a:solidFill>
              </a:rPr>
              <a:t>Scene segmentation</a:t>
            </a:r>
          </a:p>
          <a:p>
            <a:pPr lvl="1"/>
            <a:r>
              <a:rPr lang="en-GB" dirty="0" smtClean="0">
                <a:solidFill>
                  <a:schemeClr val="bg2"/>
                </a:solidFill>
              </a:rPr>
              <a:t>Object isolation</a:t>
            </a:r>
          </a:p>
          <a:p>
            <a:pPr lvl="1"/>
            <a:r>
              <a:rPr lang="en-GB" dirty="0" smtClean="0">
                <a:solidFill>
                  <a:schemeClr val="bg2"/>
                </a:solidFill>
              </a:rPr>
              <a:t>.......</a:t>
            </a:r>
          </a:p>
          <a:p>
            <a:r>
              <a:rPr lang="en-GB" sz="2800" dirty="0" smtClean="0">
                <a:solidFill>
                  <a:schemeClr val="bg2"/>
                </a:solidFill>
              </a:rPr>
              <a:t>Numerous algorithms are developed for the above purposes. </a:t>
            </a:r>
          </a:p>
          <a:p>
            <a:endParaRPr lang="en-GB" sz="2800" dirty="0" smtClean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0235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37260-64E7-407E-B485-12AFDBE0DD95}" type="slidenum">
              <a:rPr lang="en-GB"/>
              <a:pPr/>
              <a:t>7</a:t>
            </a:fld>
            <a:endParaRPr lang="en-GB"/>
          </a:p>
        </p:txBody>
      </p:sp>
      <p:sp>
        <p:nvSpPr>
          <p:cNvPr id="535554" name="Rectangle 2"/>
          <p:cNvSpPr>
            <a:spLocks noGrp="1" noChangeArrowheads="1"/>
          </p:cNvSpPr>
          <p:nvPr>
            <p:ph type="title"/>
          </p:nvPr>
        </p:nvSpPr>
        <p:spPr>
          <a:xfrm>
            <a:off x="395536" y="260648"/>
            <a:ext cx="7272808" cy="1143000"/>
          </a:xfrm>
        </p:spPr>
        <p:txBody>
          <a:bodyPr wrap="square"/>
          <a:lstStyle/>
          <a:p>
            <a:r>
              <a:rPr lang="en-US" dirty="0"/>
              <a:t>C</a:t>
            </a:r>
            <a:r>
              <a:rPr lang="en-US" dirty="0" smtClean="0"/>
              <a:t>omputer vision: visual intelligence for pattern </a:t>
            </a:r>
            <a:r>
              <a:rPr lang="en-US" dirty="0" smtClean="0"/>
              <a:t>classification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755576" y="1628800"/>
            <a:ext cx="7632848" cy="4477271"/>
          </a:xfrm>
          <a:prstGeom prst="rect">
            <a:avLst/>
          </a:prstGeom>
        </p:spPr>
        <p:txBody>
          <a:bodyPr/>
          <a:lstStyle/>
          <a:p>
            <a:r>
              <a:rPr lang="en-GB" sz="2800" dirty="0" smtClean="0">
                <a:solidFill>
                  <a:schemeClr val="bg2"/>
                </a:solidFill>
              </a:rPr>
              <a:t>Machine </a:t>
            </a:r>
            <a:r>
              <a:rPr lang="en-GB" sz="2800" dirty="0">
                <a:solidFill>
                  <a:schemeClr val="bg2"/>
                </a:solidFill>
              </a:rPr>
              <a:t>learning, either supervised or </a:t>
            </a:r>
            <a:r>
              <a:rPr lang="en-GB" sz="2800" dirty="0" smtClean="0">
                <a:solidFill>
                  <a:schemeClr val="bg2"/>
                </a:solidFill>
              </a:rPr>
              <a:t>unsupervised, is heavily involved in automatic image understanding and interpretation.</a:t>
            </a:r>
          </a:p>
          <a:p>
            <a:r>
              <a:rPr lang="en-GB" sz="2800" dirty="0" smtClean="0">
                <a:solidFill>
                  <a:schemeClr val="bg2"/>
                </a:solidFill>
              </a:rPr>
              <a:t>For supervised learning, training data are usually required for training a computer to learn patterns contained in the training data. </a:t>
            </a:r>
          </a:p>
          <a:p>
            <a:r>
              <a:rPr lang="en-GB" sz="2800" dirty="0" smtClean="0">
                <a:solidFill>
                  <a:schemeClr val="bg2"/>
                </a:solidFill>
              </a:rPr>
              <a:t>After the training process, a model is established. A pattern classification process is performed for image interpretation.   </a:t>
            </a:r>
          </a:p>
        </p:txBody>
      </p:sp>
    </p:spTree>
    <p:extLst>
      <p:ext uri="{BB962C8B-B14F-4D97-AF65-F5344CB8AC3E}">
        <p14:creationId xmlns:p14="http://schemas.microsoft.com/office/powerpoint/2010/main" val="241550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37260-64E7-407E-B485-12AFDBE0DD95}" type="slidenum">
              <a:rPr lang="en-GB"/>
              <a:pPr/>
              <a:t>8</a:t>
            </a:fld>
            <a:endParaRPr lang="en-GB"/>
          </a:p>
        </p:txBody>
      </p:sp>
      <p:sp>
        <p:nvSpPr>
          <p:cNvPr id="535554" name="Rectangle 2"/>
          <p:cNvSpPr>
            <a:spLocks noGrp="1" noChangeArrowheads="1"/>
          </p:cNvSpPr>
          <p:nvPr>
            <p:ph type="title"/>
          </p:nvPr>
        </p:nvSpPr>
        <p:spPr>
          <a:xfrm>
            <a:off x="539552" y="260648"/>
            <a:ext cx="7056784" cy="1143000"/>
          </a:xfrm>
        </p:spPr>
        <p:txBody>
          <a:bodyPr wrap="square"/>
          <a:lstStyle/>
          <a:p>
            <a:r>
              <a:rPr lang="en-US" dirty="0"/>
              <a:t>C</a:t>
            </a:r>
            <a:r>
              <a:rPr lang="en-US" dirty="0" smtClean="0"/>
              <a:t>omputer vision and deep learning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395536" y="1628800"/>
            <a:ext cx="8424936" cy="4477271"/>
          </a:xfrm>
          <a:prstGeom prst="rect">
            <a:avLst/>
          </a:prstGeom>
        </p:spPr>
        <p:txBody>
          <a:bodyPr/>
          <a:lstStyle/>
          <a:p>
            <a:r>
              <a:rPr lang="en-GB" sz="2800" dirty="0" smtClean="0">
                <a:solidFill>
                  <a:schemeClr val="bg2"/>
                </a:solidFill>
              </a:rPr>
              <a:t>Deep learning becomes popular in the machine learning community as well as in many applications.</a:t>
            </a:r>
          </a:p>
          <a:p>
            <a:r>
              <a:rPr lang="en-GB" sz="2800" dirty="0" smtClean="0">
                <a:solidFill>
                  <a:schemeClr val="bg2"/>
                </a:solidFill>
              </a:rPr>
              <a:t>By using deep learning, such as Convolution  Neural Network (CNN), we may omit some processes in image analysis and make image understanding purely driven by raw data.</a:t>
            </a:r>
          </a:p>
          <a:p>
            <a:r>
              <a:rPr lang="en-GB" sz="2800" dirty="0" smtClean="0">
                <a:solidFill>
                  <a:schemeClr val="bg2"/>
                </a:solidFill>
              </a:rPr>
              <a:t>Based on a large number of training samples, the CNN can extract meaningful features and establish the optimal model for </a:t>
            </a:r>
            <a:r>
              <a:rPr lang="en-GB" sz="2800" dirty="0" smtClean="0">
                <a:solidFill>
                  <a:schemeClr val="bg2"/>
                </a:solidFill>
              </a:rPr>
              <a:t>object/pattern classification.  </a:t>
            </a:r>
            <a:endParaRPr lang="en-GB" sz="2800" dirty="0" smtClean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8233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37260-64E7-407E-B485-12AFDBE0DD95}" type="slidenum">
              <a:rPr lang="en-GB"/>
              <a:pPr/>
              <a:t>9</a:t>
            </a:fld>
            <a:endParaRPr lang="en-GB"/>
          </a:p>
        </p:txBody>
      </p:sp>
      <p:sp>
        <p:nvSpPr>
          <p:cNvPr id="535554" name="Rectangle 2"/>
          <p:cNvSpPr>
            <a:spLocks noGrp="1" noChangeArrowheads="1"/>
          </p:cNvSpPr>
          <p:nvPr>
            <p:ph type="title"/>
          </p:nvPr>
        </p:nvSpPr>
        <p:spPr>
          <a:xfrm>
            <a:off x="1331640" y="3501008"/>
            <a:ext cx="5976664" cy="1143000"/>
          </a:xfrm>
        </p:spPr>
        <p:txBody>
          <a:bodyPr wrap="square"/>
          <a:lstStyle/>
          <a:p>
            <a:r>
              <a:rPr lang="en-US" sz="4400" dirty="0" smtClean="0"/>
              <a:t>Applications of Computer </a:t>
            </a:r>
            <a:r>
              <a:rPr lang="en-US" sz="4400" dirty="0" smtClean="0"/>
              <a:t>vision </a:t>
            </a:r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Visual intelligence and its applications </a:t>
            </a:r>
            <a:r>
              <a:rPr lang="en-US" dirty="0" smtClean="0"/>
              <a:t>on remotely sensed data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66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dg Blue half">
  <a:themeElements>
    <a:clrScheme name="Rdg Blue half 2">
      <a:dk1>
        <a:srgbClr val="000000"/>
      </a:dk1>
      <a:lt1>
        <a:srgbClr val="FFFFFF"/>
      </a:lt1>
      <a:dk2>
        <a:srgbClr val="194B8D"/>
      </a:dk2>
      <a:lt2>
        <a:srgbClr val="1C1C1C"/>
      </a:lt2>
      <a:accent1>
        <a:srgbClr val="194B8D"/>
      </a:accent1>
      <a:accent2>
        <a:srgbClr val="808080"/>
      </a:accent2>
      <a:accent3>
        <a:srgbClr val="FFFFFF"/>
      </a:accent3>
      <a:accent4>
        <a:srgbClr val="000000"/>
      </a:accent4>
      <a:accent5>
        <a:srgbClr val="ABB1C5"/>
      </a:accent5>
      <a:accent6>
        <a:srgbClr val="737373"/>
      </a:accent6>
      <a:hlink>
        <a:srgbClr val="B2B2B2"/>
      </a:hlink>
      <a:folHlink>
        <a:srgbClr val="DDDDDD"/>
      </a:folHlink>
    </a:clrScheme>
    <a:fontScheme name="Rdg Blue half">
      <a:majorFont>
        <a:latin typeface="Rdg Vesta"/>
        <a:ea typeface=""/>
        <a:cs typeface=""/>
      </a:majorFont>
      <a:minorFont>
        <a:latin typeface="Rdg Vest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Rdg Vesta" pitchFamily="50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Rdg Vesta" pitchFamily="50" charset="0"/>
          </a:defRPr>
        </a:defPPr>
      </a:lstStyle>
    </a:lnDef>
  </a:objectDefaults>
  <a:extraClrSchemeLst>
    <a:extraClrScheme>
      <a:clrScheme name="Rdg Blue half 1">
        <a:dk1>
          <a:srgbClr val="1C1C1C"/>
        </a:dk1>
        <a:lt1>
          <a:srgbClr val="FFFFFF"/>
        </a:lt1>
        <a:dk2>
          <a:srgbClr val="194B8D"/>
        </a:dk2>
        <a:lt2>
          <a:srgbClr val="FFFFFF"/>
        </a:lt2>
        <a:accent1>
          <a:srgbClr val="194B8D"/>
        </a:accent1>
        <a:accent2>
          <a:srgbClr val="808080"/>
        </a:accent2>
        <a:accent3>
          <a:srgbClr val="ABB1C5"/>
        </a:accent3>
        <a:accent4>
          <a:srgbClr val="DADADA"/>
        </a:accent4>
        <a:accent5>
          <a:srgbClr val="ABB1C5"/>
        </a:accent5>
        <a:accent6>
          <a:srgbClr val="737373"/>
        </a:accent6>
        <a:hlink>
          <a:srgbClr val="B2B2B2"/>
        </a:hlink>
        <a:folHlink>
          <a:srgbClr val="DDDDDD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dg Blue half 2">
        <a:dk1>
          <a:srgbClr val="000000"/>
        </a:dk1>
        <a:lt1>
          <a:srgbClr val="FFFFFF"/>
        </a:lt1>
        <a:dk2>
          <a:srgbClr val="194B8D"/>
        </a:dk2>
        <a:lt2>
          <a:srgbClr val="1C1C1C"/>
        </a:lt2>
        <a:accent1>
          <a:srgbClr val="194B8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ABB1C5"/>
        </a:accent5>
        <a:accent6>
          <a:srgbClr val="737373"/>
        </a:accent6>
        <a:hlink>
          <a:srgbClr val="B2B2B2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Custom Design 1">
      <a:dk1>
        <a:srgbClr val="777777"/>
      </a:dk1>
      <a:lt1>
        <a:srgbClr val="FFFFFF"/>
      </a:lt1>
      <a:dk2>
        <a:srgbClr val="194B8D"/>
      </a:dk2>
      <a:lt2>
        <a:srgbClr val="1C1C1C"/>
      </a:lt2>
      <a:accent1>
        <a:srgbClr val="194B8D"/>
      </a:accent1>
      <a:accent2>
        <a:srgbClr val="808080"/>
      </a:accent2>
      <a:accent3>
        <a:srgbClr val="FFFFFF"/>
      </a:accent3>
      <a:accent4>
        <a:srgbClr val="656565"/>
      </a:accent4>
      <a:accent5>
        <a:srgbClr val="ABB1C5"/>
      </a:accent5>
      <a:accent6>
        <a:srgbClr val="737373"/>
      </a:accent6>
      <a:hlink>
        <a:srgbClr val="B2B2B2"/>
      </a:hlink>
      <a:folHlink>
        <a:srgbClr val="DDDDDD"/>
      </a:folHlink>
    </a:clrScheme>
    <a:fontScheme name="Custom Design">
      <a:majorFont>
        <a:latin typeface="Rdg Vesta"/>
        <a:ea typeface=""/>
        <a:cs typeface=""/>
      </a:majorFont>
      <a:minorFont>
        <a:latin typeface="Rdg Vest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Rdg Vesta" pitchFamily="50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Rdg Vesta" pitchFamily="50" charset="0"/>
          </a:defRPr>
        </a:defPPr>
      </a:lstStyle>
    </a:lnDef>
  </a:objectDefaults>
  <a:extraClrSchemeLst>
    <a:extraClrScheme>
      <a:clrScheme name="Custom Design 1">
        <a:dk1>
          <a:srgbClr val="777777"/>
        </a:dk1>
        <a:lt1>
          <a:srgbClr val="FFFFFF"/>
        </a:lt1>
        <a:dk2>
          <a:srgbClr val="194B8D"/>
        </a:dk2>
        <a:lt2>
          <a:srgbClr val="1C1C1C"/>
        </a:lt2>
        <a:accent1>
          <a:srgbClr val="194B8D"/>
        </a:accent1>
        <a:accent2>
          <a:srgbClr val="808080"/>
        </a:accent2>
        <a:accent3>
          <a:srgbClr val="FFFFFF"/>
        </a:accent3>
        <a:accent4>
          <a:srgbClr val="656565"/>
        </a:accent4>
        <a:accent5>
          <a:srgbClr val="ABB1C5"/>
        </a:accent5>
        <a:accent6>
          <a:srgbClr val="737373"/>
        </a:accent6>
        <a:hlink>
          <a:srgbClr val="B2B2B2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194B8D"/>
        </a:dk2>
        <a:lt2>
          <a:srgbClr val="1C1C1C"/>
        </a:lt2>
        <a:accent1>
          <a:srgbClr val="194B8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ABB1C5"/>
        </a:accent5>
        <a:accent6>
          <a:srgbClr val="737373"/>
        </a:accent6>
        <a:hlink>
          <a:srgbClr val="B2B2B2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Custom Design">
  <a:themeElements>
    <a:clrScheme name="">
      <a:dk1>
        <a:srgbClr val="000000"/>
      </a:dk1>
      <a:lt1>
        <a:srgbClr val="FFFFFF"/>
      </a:lt1>
      <a:dk2>
        <a:srgbClr val="1B4C8F"/>
      </a:dk2>
      <a:lt2>
        <a:srgbClr val="1C1C1C"/>
      </a:lt2>
      <a:accent1>
        <a:srgbClr val="333333"/>
      </a:accent1>
      <a:accent2>
        <a:srgbClr val="808080"/>
      </a:accent2>
      <a:accent3>
        <a:srgbClr val="FFFFFF"/>
      </a:accent3>
      <a:accent4>
        <a:srgbClr val="000000"/>
      </a:accent4>
      <a:accent5>
        <a:srgbClr val="ADADAD"/>
      </a:accent5>
      <a:accent6>
        <a:srgbClr val="737373"/>
      </a:accent6>
      <a:hlink>
        <a:srgbClr val="B2B2B2"/>
      </a:hlink>
      <a:folHlink>
        <a:srgbClr val="DDDDDD"/>
      </a:folHlink>
    </a:clrScheme>
    <a:fontScheme name="1_Custom Design">
      <a:majorFont>
        <a:latin typeface="Rdg Vesta"/>
        <a:ea typeface=""/>
        <a:cs typeface=""/>
      </a:majorFont>
      <a:minorFont>
        <a:latin typeface="Rdg Vest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Rdg Vesta" pitchFamily="50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Rdg Vesta" pitchFamily="50" charset="0"/>
          </a:defRPr>
        </a:defPPr>
      </a:lstStyle>
    </a:lnDef>
  </a:objectDefaults>
  <a:extraClrSchemeLst>
    <a:extraClrScheme>
      <a:clrScheme name="1_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13">
        <a:dk1>
          <a:srgbClr val="1C1C1C"/>
        </a:dk1>
        <a:lt1>
          <a:srgbClr val="FFFFFF"/>
        </a:lt1>
        <a:dk2>
          <a:srgbClr val="1A4B8E"/>
        </a:dk2>
        <a:lt2>
          <a:srgbClr val="FFFFFF"/>
        </a:lt2>
        <a:accent1>
          <a:srgbClr val="333333"/>
        </a:accent1>
        <a:accent2>
          <a:srgbClr val="808080"/>
        </a:accent2>
        <a:accent3>
          <a:srgbClr val="ABB1C6"/>
        </a:accent3>
        <a:accent4>
          <a:srgbClr val="DADADA"/>
        </a:accent4>
        <a:accent5>
          <a:srgbClr val="ADADAD"/>
        </a:accent5>
        <a:accent6>
          <a:srgbClr val="737373"/>
        </a:accent6>
        <a:hlink>
          <a:srgbClr val="B2B2B2"/>
        </a:hlink>
        <a:folHlink>
          <a:srgbClr val="DDDDDD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14">
        <a:dk1>
          <a:srgbClr val="FFFFFF"/>
        </a:dk1>
        <a:lt1>
          <a:srgbClr val="FFFFFF"/>
        </a:lt1>
        <a:dk2>
          <a:srgbClr val="FFFFFF"/>
        </a:dk2>
        <a:lt2>
          <a:srgbClr val="1C1C1C"/>
        </a:lt2>
        <a:accent1>
          <a:srgbClr val="333333"/>
        </a:accent1>
        <a:accent2>
          <a:srgbClr val="808080"/>
        </a:accent2>
        <a:accent3>
          <a:srgbClr val="FFFFFF"/>
        </a:accent3>
        <a:accent4>
          <a:srgbClr val="DADADA"/>
        </a:accent4>
        <a:accent5>
          <a:srgbClr val="ADADAD"/>
        </a:accent5>
        <a:accent6>
          <a:srgbClr val="737373"/>
        </a:accent6>
        <a:hlink>
          <a:srgbClr val="B2B2B2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15">
        <a:dk1>
          <a:srgbClr val="FFFFFF"/>
        </a:dk1>
        <a:lt1>
          <a:srgbClr val="FFFFFF"/>
        </a:lt1>
        <a:dk2>
          <a:srgbClr val="FFFFFF"/>
        </a:dk2>
        <a:lt2>
          <a:srgbClr val="1C1C1C"/>
        </a:lt2>
        <a:accent1>
          <a:srgbClr val="9C0113"/>
        </a:accent1>
        <a:accent2>
          <a:srgbClr val="808080"/>
        </a:accent2>
        <a:accent3>
          <a:srgbClr val="FFFFFF"/>
        </a:accent3>
        <a:accent4>
          <a:srgbClr val="DADADA"/>
        </a:accent4>
        <a:accent5>
          <a:srgbClr val="CBAAAA"/>
        </a:accent5>
        <a:accent6>
          <a:srgbClr val="737373"/>
        </a:accent6>
        <a:hlink>
          <a:srgbClr val="B2B2B2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16">
        <a:dk1>
          <a:srgbClr val="000000"/>
        </a:dk1>
        <a:lt1>
          <a:srgbClr val="FFFFFF"/>
        </a:lt1>
        <a:dk2>
          <a:srgbClr val="FFFFFF"/>
        </a:dk2>
        <a:lt2>
          <a:srgbClr val="1C1C1C"/>
        </a:lt2>
        <a:accent1>
          <a:srgbClr val="9C0113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CBAAAA"/>
        </a:accent5>
        <a:accent6>
          <a:srgbClr val="737373"/>
        </a:accent6>
        <a:hlink>
          <a:srgbClr val="B2B2B2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Rdg Blue half 1">
    <a:dk1>
      <a:srgbClr val="1C1C1C"/>
    </a:dk1>
    <a:lt1>
      <a:srgbClr val="FFFFFF"/>
    </a:lt1>
    <a:dk2>
      <a:srgbClr val="194B8D"/>
    </a:dk2>
    <a:lt2>
      <a:srgbClr val="FFFFFF"/>
    </a:lt2>
    <a:accent1>
      <a:srgbClr val="194B8D"/>
    </a:accent1>
    <a:accent2>
      <a:srgbClr val="808080"/>
    </a:accent2>
    <a:accent3>
      <a:srgbClr val="ABB1C5"/>
    </a:accent3>
    <a:accent4>
      <a:srgbClr val="DADADA"/>
    </a:accent4>
    <a:accent5>
      <a:srgbClr val="ABB1C5"/>
    </a:accent5>
    <a:accent6>
      <a:srgbClr val="737373"/>
    </a:accent6>
    <a:hlink>
      <a:srgbClr val="B2B2B2"/>
    </a:hlink>
    <a:folHlink>
      <a:srgbClr val="DDDDD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5CFB3066C66EA478995376CBA201239" ma:contentTypeVersion="" ma:contentTypeDescription="Create a new document." ma:contentTypeScope="" ma:versionID="90433c3c2a57088b8011cc31e48041f7">
  <xsd:schema xmlns:xsd="http://www.w3.org/2001/XMLSchema" xmlns:xs="http://www.w3.org/2001/XMLSchema" xmlns:p="http://schemas.microsoft.com/office/2006/metadata/properties" xmlns:ns2="fdf31e64-296b-487b-ab73-1e80d4688cba" xmlns:ns3="b04782de-607a-44ef-963f-c5e70250104b" targetNamespace="http://schemas.microsoft.com/office/2006/metadata/properties" ma:root="true" ma:fieldsID="3a42d18ad35d0f765c4c60f27a02bbe4" ns2:_="" ns3:_="">
    <xsd:import namespace="fdf31e64-296b-487b-ab73-1e80d4688cba"/>
    <xsd:import namespace="b04782de-607a-44ef-963f-c5e70250104b"/>
    <xsd:element name="properties">
      <xsd:complexType>
        <xsd:sequence>
          <xsd:element name="documentManagement">
            <xsd:complexType>
              <xsd:all>
                <xsd:element ref="ns2:Document_x0020_Type" minOccurs="0"/>
                <xsd:element ref="ns2:Government_x0020_Security_x0020_Classification"/>
                <xsd:element ref="ns2:Access_x0020_Restriction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f31e64-296b-487b-ab73-1e80d4688cba" elementFormDefault="qualified">
    <xsd:import namespace="http://schemas.microsoft.com/office/2006/documentManagement/types"/>
    <xsd:import namespace="http://schemas.microsoft.com/office/infopath/2007/PartnerControls"/>
    <xsd:element name="Document_x0020_Type" ma:index="8" nillable="true" ma:displayName="Document Type" ma:internalName="Document_x0020_Type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Policy"/>
                    <xsd:enumeration value="Procedure"/>
                    <xsd:enumeration value="Form"/>
                    <xsd:enumeration value="Guidance"/>
                    <xsd:enumeration value="Meeting Papers"/>
                    <xsd:enumeration value="Reference Document"/>
                    <xsd:enumeration value="Tabular Data"/>
                    <xsd:enumeration value="Agenda"/>
                  </xsd:restriction>
                </xsd:simpleType>
              </xsd:element>
            </xsd:sequence>
          </xsd:extension>
        </xsd:complexContent>
      </xsd:complexType>
    </xsd:element>
    <xsd:element name="Government_x0020_Security_x0020_Classification" ma:index="9" ma:displayName="Government Security Classification" ma:default="Official" ma:description="Official government classification scheme" ma:format="Dropdown" ma:internalName="Government_x0020_Security_x0020_Classification">
      <xsd:simpleType>
        <xsd:union memberTypes="dms:Text">
          <xsd:simpleType>
            <xsd:restriction base="dms:Choice">
              <xsd:enumeration value="Official"/>
              <xsd:enumeration value="Official-Sensitive"/>
              <xsd:enumeration value="Top Secret"/>
            </xsd:restriction>
          </xsd:simpleType>
        </xsd:union>
      </xsd:simpleType>
    </xsd:element>
    <xsd:element name="Access_x0020_Restrictions" ma:index="10" nillable="true" ma:displayName="Access Restrictions" ma:description="Restrictions of access to file with and outside of this Site" ma:internalName="Access_x0020_Restrictions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4782de-607a-44ef-963f-c5e70250104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ccess_x0020_Restrictions xmlns="fdf31e64-296b-487b-ab73-1e80d4688cba" xsi:nil="true"/>
    <Government_x0020_Security_x0020_Classification xmlns="fdf31e64-296b-487b-ab73-1e80d4688cba">Official</Government_x0020_Security_x0020_Classification>
    <Document_x0020_Type xmlns="fdf31e64-296b-487b-ab73-1e80d4688cba"/>
  </documentManagement>
</p:properties>
</file>

<file path=customXml/itemProps1.xml><?xml version="1.0" encoding="utf-8"?>
<ds:datastoreItem xmlns:ds="http://schemas.openxmlformats.org/officeDocument/2006/customXml" ds:itemID="{88D0D0CF-A00A-4DC7-AE3E-0DBDED12B9E0}"/>
</file>

<file path=customXml/itemProps2.xml><?xml version="1.0" encoding="utf-8"?>
<ds:datastoreItem xmlns:ds="http://schemas.openxmlformats.org/officeDocument/2006/customXml" ds:itemID="{9775939B-2031-49B0-B28B-822984D2D7D3}"/>
</file>

<file path=customXml/itemProps3.xml><?xml version="1.0" encoding="utf-8"?>
<ds:datastoreItem xmlns:ds="http://schemas.openxmlformats.org/officeDocument/2006/customXml" ds:itemID="{18E386D0-C442-4190-9B29-7E623B378EA8}"/>
</file>

<file path=docProps/app.xml><?xml version="1.0" encoding="utf-8"?>
<Properties xmlns="http://schemas.openxmlformats.org/officeDocument/2006/extended-properties" xmlns:vt="http://schemas.openxmlformats.org/officeDocument/2006/docPropsVTypes">
  <Template>Rdg Blue half</Template>
  <TotalTime>33762</TotalTime>
  <Words>1103</Words>
  <Application>Microsoft Office PowerPoint</Application>
  <PresentationFormat>On-screen Show (4:3)</PresentationFormat>
  <Paragraphs>137</Paragraphs>
  <Slides>13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Rdg Blue half</vt:lpstr>
      <vt:lpstr>Custom Design</vt:lpstr>
      <vt:lpstr>1_Custom Design</vt:lpstr>
      <vt:lpstr>An Introduction to Computer Vision</vt:lpstr>
      <vt:lpstr>Outline of the presentation</vt:lpstr>
      <vt:lpstr>What is computer vision?</vt:lpstr>
      <vt:lpstr>Computer vision, machine learning, artificial intelligence </vt:lpstr>
      <vt:lpstr>A computer vision system</vt:lpstr>
      <vt:lpstr>Computer vision: image analysis</vt:lpstr>
      <vt:lpstr>Computer vision: visual intelligence for pattern classification</vt:lpstr>
      <vt:lpstr>Computer vision and deep learning</vt:lpstr>
      <vt:lpstr>Applications of Computer vision   Visual intelligence and its applications on remotely sensed data </vt:lpstr>
      <vt:lpstr>Airborne Lidar and its applications (1)</vt:lpstr>
      <vt:lpstr>Airborne Lidar and its applications (2)</vt:lpstr>
      <vt:lpstr>Visual intelligence for remotely sensed data</vt:lpstr>
      <vt:lpstr>Thank you  Questions?</vt:lpstr>
    </vt:vector>
  </TitlesOfParts>
  <Company>The University of Reading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ISCAPS Final Demonstration</dc:title>
  <dc:creator>James Ferryman</dc:creator>
  <cp:lastModifiedBy>Windows User</cp:lastModifiedBy>
  <cp:revision>680</cp:revision>
  <cp:lastPrinted>2018-06-06T16:29:22Z</cp:lastPrinted>
  <dcterms:created xsi:type="dcterms:W3CDTF">2007-01-23T14:34:12Z</dcterms:created>
  <dcterms:modified xsi:type="dcterms:W3CDTF">2018-06-06T16:37:53Z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0x010100B5CFB3066C66EA478995376CBA201239</vt:lpwstr>
  </property>
</Properties>
</file>

<file path=docProps/thumbnail.jpeg>
</file>